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1A_F83B9FF6.xml" ContentType="application/vnd.ms-powerpoint.comments+xml"/>
  <Override PartName="/ppt/notesSlides/notesSlide1.xml" ContentType="application/vnd.openxmlformats-officedocument.presentationml.notesSlide+xml"/>
  <Override PartName="/ppt/comments/modernComment_11C_49EB8558.xml" ContentType="application/vnd.ms-powerpoint.comments+xml"/>
  <Override PartName="/ppt/comments/modernComment_10D_E211D87D.xml" ContentType="application/vnd.ms-powerpoint.comments+xml"/>
  <Override PartName="/ppt/comments/modernComment_101_FB780C61.xml" ContentType="application/vnd.ms-powerpoint.comments+xml"/>
  <Override PartName="/ppt/comments/modernComment_102_3E8A3DCD.xml" ContentType="application/vnd.ms-powerpoint.comments+xml"/>
  <Override PartName="/ppt/comments/modernComment_111_A3500EF9.xml" ContentType="application/vnd.ms-powerpoint.comments+xml"/>
  <Override PartName="/ppt/comments/modernComment_115_67682EC7.xml" ContentType="application/vnd.ms-powerpoint.comments+xml"/>
  <Override PartName="/ppt/comments/modernComment_124_40E42B14.xml" ContentType="application/vnd.ms-powerpoint.comments+xml"/>
  <Override PartName="/ppt/comments/modernComment_122_F562ED8A.xml" ContentType="application/vnd.ms-powerpoint.comments+xml"/>
  <Override PartName="/ppt/comments/modernComment_10C_6D44C0A.xml" ContentType="application/vnd.ms-powerpoint.comments+xml"/>
  <Override PartName="/ppt/comments/modernComment_123_3B02873A.xml" ContentType="application/vnd.ms-powerpoint.comments+xml"/>
  <Override PartName="/ppt/notesSlides/notesSlide2.xml" ContentType="application/vnd.openxmlformats-officedocument.presentationml.notesSlide+xml"/>
  <Override PartName="/ppt/comments/modernComment_104_31100C79.xml" ContentType="application/vnd.ms-powerpoint.comments+xml"/>
  <Override PartName="/ppt/notesSlides/notesSlide3.xml" ContentType="application/vnd.openxmlformats-officedocument.presentationml.notesSlide+xml"/>
  <Override PartName="/ppt/comments/modernComment_108_EFF4BEFD.xml" ContentType="application/vnd.ms-powerpoint.comments+xml"/>
  <Override PartName="/ppt/notesSlides/notesSlide4.xml" ContentType="application/vnd.openxmlformats-officedocument.presentationml.notesSlide+xml"/>
  <Override PartName="/ppt/comments/modernComment_127_E9D61E67.xml" ContentType="application/vnd.ms-powerpoint.comments+xml"/>
  <Override PartName="/ppt/comments/modernComment_126_AC803575.xml" ContentType="application/vnd.ms-powerpoint.comments+xml"/>
  <Override PartName="/ppt/comments/modernComment_119_3796BF79.xml" ContentType="application/vnd.ms-powerpoint.comments+xml"/>
  <Override PartName="/ppt/comments/modernComment_12C_D4D1B79.xml" ContentType="application/vnd.ms-powerpoint.comments+xml"/>
  <Override PartName="/ppt/comments/modernComment_10F_97D2EBBD.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27"/>
  </p:notesMasterIdLst>
  <p:handoutMasterIdLst>
    <p:handoutMasterId r:id="rId28"/>
  </p:handoutMasterIdLst>
  <p:sldIdLst>
    <p:sldId id="288" r:id="rId3"/>
    <p:sldId id="282" r:id="rId4"/>
    <p:sldId id="283" r:id="rId5"/>
    <p:sldId id="284" r:id="rId6"/>
    <p:sldId id="269" r:id="rId7"/>
    <p:sldId id="257" r:id="rId8"/>
    <p:sldId id="258" r:id="rId9"/>
    <p:sldId id="273" r:id="rId10"/>
    <p:sldId id="277" r:id="rId11"/>
    <p:sldId id="292" r:id="rId12"/>
    <p:sldId id="290" r:id="rId13"/>
    <p:sldId id="268" r:id="rId14"/>
    <p:sldId id="291" r:id="rId15"/>
    <p:sldId id="260" r:id="rId16"/>
    <p:sldId id="261" r:id="rId17"/>
    <p:sldId id="264" r:id="rId18"/>
    <p:sldId id="295" r:id="rId19"/>
    <p:sldId id="294" r:id="rId20"/>
    <p:sldId id="281" r:id="rId21"/>
    <p:sldId id="301" r:id="rId22"/>
    <p:sldId id="300" r:id="rId23"/>
    <p:sldId id="298" r:id="rId24"/>
    <p:sldId id="299" r:id="rId25"/>
    <p:sldId id="271" r:id="rId26"/>
  </p:sldIdLst>
  <p:sldSz cx="77724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9DAD0D-5238-B011-B6C1-C866CAA3C47D}" name="Durán, Elena" initials="DE" userId="S::elena_duran@baxter.com::39f88a00-2ee2-4dad-b7a1-d42a56b07144" providerId="AD"/>
  <p188:author id="{A0E5751A-4721-DB1D-A6BD-E5800CFB39C5}" name="Rijo, Jeannerette" initials="JR" userId="S::jeannerette_rijo@baxter.com::5d0d1f6d-c76d-4455-97ef-66710b3356b0" providerId="AD"/>
  <p188:author id="{9E8FDE1D-40B5-559E-3CD4-FB9478A86569}" name="Cuello, Laritza Elianny" initials="LC" userId="S::lartiza_cuello@baxter.com::676be75e-86a3-49d3-81d9-7655104c9f9f" providerId="AD"/>
  <p188:author id="{0B9AA026-A3CE-6CF7-331A-466ABD69ED20}" name="Calderon, Leidy Laura" initials="CLL" userId="S::leidy_calderon@baxter.com::9fb14c32-c8f9-4f13-aa9c-82876dc43385" providerId="AD"/>
  <p188:author id="{AA256F3A-872D-C31B-76D9-1046AA753F55}" name="Baez, Diana Nicole" initials="BN" userId="S::diana_baez@baxter.com::4596d9c5-ae58-4615-ab3d-01c6f003df1e" providerId="AD"/>
  <p188:author id="{3CC17170-4382-FB5A-4C36-8589C06EC774}" name="Figuereo, Emilsy Pamela" initials="EF" userId="S::emilsy_pamela_figuereo@baxter.com::6f2b77d8-b472-45c3-984c-e5520214ab72" providerId="AD"/>
  <p188:author id="{75812FA1-138E-2F32-C79E-5BD0E890AF8A}" name="Solis, Danny" initials="DS" userId="S::danny_solis@baxter.com::2dd7bb34-5155-4f5e-8615-fa519128ca1d" providerId="AD"/>
  <p188:author id="{3027B8B6-6D24-BA31-291E-BCC6F93A6D3F}" name="Toribio, Laura" initials="TL" userId="S::laura_toribio@baxter.com::b19b5fa3-f852-4713-ac94-590031802c99" providerId="AD"/>
  <p188:author id="{BDE28BE1-89ED-7C5E-BE76-3B298A766D84}" name="Torres, Michelle" initials="TM" userId="S::michelle_torres@baxter.com::cfe00234-be9a-4186-b064-f48f9b482094" providerId="AD"/>
  <p188:author id="{DFA5E0E1-5F1B-BBAD-26C8-6F506937F9A3}" name="Geraldino, Scarlette Alicia" initials="SG" userId="S::scarlette_alicia_geraldino@baxter.com::f55d1171-74eb-48a1-8ca6-697fefa48c9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F8E"/>
    <a:srgbClr val="EF0FAA"/>
    <a:srgbClr val="FFD5EA"/>
    <a:srgbClr val="52B1E4"/>
    <a:srgbClr val="148C86"/>
    <a:srgbClr val="873AC0"/>
    <a:srgbClr val="168F70"/>
    <a:srgbClr val="214E96"/>
    <a:srgbClr val="5C64B7"/>
    <a:srgbClr val="4F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A24BD-4365-F3C1-B7BD-DF9683BFA4BC}" v="159" dt="2024-01-18T19:37:03.639"/>
    <p1510:client id="{923E86FA-15C9-4275-B8B8-0A8676D108FE}" v="826" dt="2024-01-18T19:45:45.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3138"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8/10/relationships/authors" Targe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6.xml"/></Relationships>
</file>

<file path=ppt/comments/modernComment_101_FB780C61.xml><?xml version="1.0" encoding="utf-8"?>
<p188:cmLst xmlns:a="http://schemas.openxmlformats.org/drawingml/2006/main" xmlns:r="http://schemas.openxmlformats.org/officeDocument/2006/relationships" xmlns:p188="http://schemas.microsoft.com/office/powerpoint/2018/8/main">
  <p188:cm id="{FF6C5E7F-6DB9-4B8C-BFEB-C98A90BAF6EC}" authorId="{A0E5751A-4721-DB1D-A6BD-E5800CFB39C5}" created="2024-01-04T19:10:58.651">
    <pc:sldMkLst xmlns:pc="http://schemas.microsoft.com/office/powerpoint/2013/main/command">
      <pc:docMk/>
      <pc:sldMk cId="4218948705" sldId="257"/>
    </pc:sldMkLst>
    <p188:replyLst>
      <p188:reply id="{5680C515-1090-463C-91EF-994327D7533B}" authorId="{9E8FDE1D-40B5-559E-3CD4-FB9478A86569}" created="2024-01-09T13:22:26.315">
        <p188:txBody>
          <a:bodyPr/>
          <a:lstStyle/>
          <a:p>
            <a:r>
              <a:rPr lang="en-US"/>
              <a:t>Colocar graduacion sdp </a:t>
            </a:r>
          </a:p>
        </p188:txBody>
      </p188:reply>
    </p188:replyLst>
    <p188:txBody>
      <a:bodyPr/>
      <a:lstStyle/>
      <a:p>
        <a:r>
          <a:rPr lang="es-DO"/>
          <a:t>Scar Actualizara/ Cierre verano/ halojuin / act. Navidades </a:t>
        </a:r>
      </a:p>
    </p188:txBody>
  </p188:cm>
</p188:cmLst>
</file>

<file path=ppt/comments/modernComment_102_3E8A3DCD.xml><?xml version="1.0" encoding="utf-8"?>
<p188:cmLst xmlns:a="http://schemas.openxmlformats.org/drawingml/2006/main" xmlns:r="http://schemas.openxmlformats.org/officeDocument/2006/relationships" xmlns:p188="http://schemas.microsoft.com/office/powerpoint/2018/8/main">
  <p188:cm id="{FE46DBE6-9CF7-44E8-B0AD-798A89AD20AA}" authorId="{A0E5751A-4721-DB1D-A6BD-E5800CFB39C5}" created="2024-01-04T19:11:11.734">
    <pc:sldMkLst xmlns:pc="http://schemas.microsoft.com/office/powerpoint/2013/main/command">
      <pc:docMk/>
      <pc:sldMk cId="1049247181" sldId="258"/>
    </pc:sldMkLst>
    <p188:txBody>
      <a:bodyPr/>
      <a:lstStyle/>
      <a:p>
        <a:r>
          <a:rPr lang="es-DO"/>
          <a:t>Scar Actualizara/ Cierre verano/ halojuin / act. Navidades </a:t>
        </a:r>
      </a:p>
    </p188:txBody>
  </p188:cm>
</p188:cmLst>
</file>

<file path=ppt/comments/modernComment_104_31100C79.xml><?xml version="1.0" encoding="utf-8"?>
<p188:cmLst xmlns:a="http://schemas.openxmlformats.org/drawingml/2006/main" xmlns:r="http://schemas.openxmlformats.org/officeDocument/2006/relationships" xmlns:p188="http://schemas.microsoft.com/office/powerpoint/2018/8/main">
  <p188:cm id="{B6201150-6261-47F4-8759-D9D40662E00A}" authorId="{A0E5751A-4721-DB1D-A6BD-E5800CFB39C5}" created="2024-01-04T19:13:50.643">
    <pc:sldMkLst xmlns:pc="http://schemas.microsoft.com/office/powerpoint/2013/main/command">
      <pc:docMk/>
      <pc:sldMk cId="823135353" sldId="260"/>
    </pc:sldMkLst>
    <p188:replyLst>
      <p188:reply id="{87441F0D-3BA7-49DD-A3E4-76D454006C5D}" authorId="{9E8FDE1D-40B5-559E-3CD4-FB9478A86569}" created="2024-01-09T13:18:04.847">
        <p188:txBody>
          <a:bodyPr/>
          <a:lstStyle/>
          <a:p>
            <a:r>
              <a:rPr lang="en-US"/>
              <a:t>Colocar las fotos un poco mas grande , pueden colocar menos fotos en la parte del cancer de mama </a:t>
            </a:r>
          </a:p>
        </p188:txBody>
      </p188:reply>
      <p188:reply id="{C233F429-4DFE-4BB5-AB6B-423545270440}" authorId="{AA256F3A-872D-C31B-76D9-1046AA753F55}" created="2024-01-13T03:02:50.615">
        <p188:txBody>
          <a:bodyPr/>
          <a:lstStyle/>
          <a:p>
            <a:r>
              <a:rPr lang="en-US"/>
              <a:t>agregar la charla de lactancia [@Figuereo, Emilsy Pamela] </a:t>
            </a:r>
          </a:p>
        </p188:txBody>
      </p188:reply>
    </p188:replyLst>
    <p188:txBody>
      <a:bodyPr/>
      <a:lstStyle/>
      <a:p>
        <a:r>
          <a:rPr lang="es-DO"/>
          <a:t>Emilsy Actualizara/ Cancer de mama/ salud masculina </a:t>
        </a:r>
      </a:p>
    </p188:txBody>
  </p188:cm>
</p188:cmLst>
</file>

<file path=ppt/comments/modernComment_108_EFF4BEFD.xml><?xml version="1.0" encoding="utf-8"?>
<p188:cmLst xmlns:a="http://schemas.openxmlformats.org/drawingml/2006/main" xmlns:r="http://schemas.openxmlformats.org/officeDocument/2006/relationships" xmlns:p188="http://schemas.microsoft.com/office/powerpoint/2018/8/main">
  <p188:cm id="{9EBEF7A7-EED6-4722-8860-96912D2EA1BA}" authorId="{A0E5751A-4721-DB1D-A6BD-E5800CFB39C5}" created="2024-01-04T19:16:25.872">
    <pc:sldMkLst xmlns:pc="http://schemas.microsoft.com/office/powerpoint/2013/main/command">
      <pc:docMk/>
      <pc:sldMk cId="4025794301" sldId="264"/>
    </pc:sldMkLst>
    <p188:replyLst>
      <p188:reply id="{ED59456C-932D-4F54-8A70-07F945C1D3CF}" authorId="{A0E5751A-4721-DB1D-A6BD-E5800CFB39C5}" created="2024-01-04T19:16:39.809">
        <p188:txBody>
          <a:bodyPr/>
          <a:lstStyle/>
          <a:p>
            <a:r>
              <a:rPr lang="es-DO"/>
              <a:t>Mich, actualizar Noviembre y Diciembre </a:t>
            </a:r>
          </a:p>
        </p188:txBody>
      </p188:reply>
      <p188:reply id="{899471EF-15C9-4449-AA64-354B85ADF18F}" authorId="{9E8FDE1D-40B5-559E-3CD4-FB9478A86569}" created="2024-01-09T13:19:32.816">
        <p188:txBody>
          <a:bodyPr/>
          <a:lstStyle/>
          <a:p>
            <a:r>
              <a:rPr lang="en-US"/>
              <a:t>Colocar fotos de los ganadores </a:t>
            </a:r>
          </a:p>
        </p188:txBody>
      </p188:reply>
      <p188:reply id="{B6138B4E-24F1-4161-BF72-84524580CE25}" authorId="{AA256F3A-872D-C31B-76D9-1046AA753F55}" created="2024-01-13T03:03:27.918">
        <p188:txBody>
          <a:bodyPr/>
          <a:lstStyle/>
          <a:p>
            <a:r>
              <a:rPr lang="en-US"/>
              <a:t>revisar lo de renal, se repite la linea 2 veces [@Torres, Michelle] </a:t>
            </a:r>
          </a:p>
        </p188:txBody>
      </p188:reply>
      <p188:reply id="{17E178D4-CCC8-4D5A-ABCB-5CFF2D0EFA73}" authorId="{BDE28BE1-89ED-7C5E-BE76-3B298A766D84}" created="2024-01-15T12:04:48.096">
        <p188:txBody>
          <a:bodyPr/>
          <a:lstStyle/>
          <a:p>
            <a:r>
              <a:rPr lang="en-US"/>
              <a:t>Linea 2 en turno A fue la ganadora en ambos meses. Es por esto que se encuentra repetido.</a:t>
            </a:r>
          </a:p>
        </p188:txBody>
      </p188:reply>
      <p188:reply id="{03373149-423D-459B-B024-CF9AF413506D}" authorId="{AA256F3A-872D-C31B-76D9-1046AA753F55}" created="2024-01-15T14:47:38.942">
        <p188:txBody>
          <a:bodyPr/>
          <a:lstStyle/>
          <a:p>
            <a:r>
              <a:rPr lang="en-US"/>
              <a:t>falta nov y dic [@Torres, Michelle] </a:t>
            </a:r>
          </a:p>
        </p188:txBody>
      </p188:reply>
    </p188:replyLst>
    <p188:txBody>
      <a:bodyPr/>
      <a:lstStyle/>
      <a:p>
        <a:r>
          <a:rPr lang="es-DO"/>
          <a:t>Jany/ Luis Santos para actualizar el de almacen [@Durán, Elena]  please diles 😃 </a:t>
        </a:r>
      </a:p>
    </p188:txBody>
  </p188:cm>
</p188:cmLst>
</file>

<file path=ppt/comments/modernComment_10C_6D44C0A.xml><?xml version="1.0" encoding="utf-8"?>
<p188:cmLst xmlns:a="http://schemas.openxmlformats.org/drawingml/2006/main" xmlns:r="http://schemas.openxmlformats.org/officeDocument/2006/relationships" xmlns:p188="http://schemas.microsoft.com/office/powerpoint/2018/8/main">
  <p188:cm id="{03E22806-F427-4C46-BE35-03BDF2621061}" authorId="{A0E5751A-4721-DB1D-A6BD-E5800CFB39C5}" created="2024-01-04T19:13:04.968">
    <pc:sldMkLst xmlns:pc="http://schemas.microsoft.com/office/powerpoint/2013/main/command">
      <pc:docMk/>
      <pc:sldMk cId="114576394" sldId="268"/>
    </pc:sldMkLst>
    <p188:replyLst>
      <p188:reply id="{E3E3406D-9940-4148-B053-3802D573CD01}" authorId="{B79DAD0D-5238-B011-B6C1-C866CAA3C47D}" created="2024-01-09T13:12:08.594">
        <p188:txBody>
          <a:bodyPr/>
          <a:lstStyle/>
          <a:p>
            <a:r>
              <a:rPr lang="en-US"/>
              <a:t>[@Figuereo, Emilsy Pamela] , eliminar por favor los bordes de colores y colocar el mes a cada ganador.</a:t>
            </a:r>
          </a:p>
        </p188:txBody>
      </p188:reply>
      <p188:reply id="{D58553F7-BF33-486B-89C8-6216D40E2EF9}" authorId="{3CC17170-4382-FB5A-4C36-8589C06EC774}" created="2024-01-09T15:31:20.532">
        <p188:txBody>
          <a:bodyPr/>
          <a:lstStyle/>
          <a:p>
            <a:r>
              <a:rPr lang="en-US"/>
              <a:t>listo</a:t>
            </a:r>
          </a:p>
        </p188:txBody>
      </p188:reply>
      <p188:reply id="{E5E61387-1FC9-42E8-BB35-7D1EFAEE4209}" authorId="{AA256F3A-872D-C31B-76D9-1046AA753F55}" created="2024-01-15T14:46:24.876">
        <p188:txBody>
          <a:bodyPr/>
          <a:lstStyle/>
          <a:p>
            <a:r>
              <a:rPr lang="en-US"/>
              <a:t>estan desalineados, los titulos estan arriba de los cuadros [@Figuereo, Emilsy Pamela] [@Durán, Elena] </a:t>
            </a:r>
          </a:p>
        </p188:txBody>
      </p188:reply>
    </p188:replyLst>
    <p188:txBody>
      <a:bodyPr/>
      <a:lstStyle/>
      <a:p>
        <a:r>
          <a:rPr lang="es-DO"/>
          <a:t>Emilsy Actualizara</a:t>
        </a:r>
      </a:p>
    </p188:txBody>
    <p188:extLst>
      <p:ext xmlns:p="http://schemas.openxmlformats.org/presentationml/2006/main" uri="{57CB4572-C831-44C2-8A1C-0ADB6CCDFE69}">
        <p223:reactions xmlns:p223="http://schemas.microsoft.com/office/powerpoint/2022/03/main">
          <p223:rxn type="👍">
            <p223:instance time="2024-01-16T12:20:27.469" authorId="{B79DAD0D-5238-B011-B6C1-C866CAA3C47D}"/>
          </p223:rxn>
        </p223:reactions>
      </p:ext>
    </p188:extLst>
  </p188:cm>
</p188:cmLst>
</file>

<file path=ppt/comments/modernComment_10D_E211D87D.xml><?xml version="1.0" encoding="utf-8"?>
<p188:cmLst xmlns:a="http://schemas.openxmlformats.org/drawingml/2006/main" xmlns:r="http://schemas.openxmlformats.org/officeDocument/2006/relationships" xmlns:p188="http://schemas.microsoft.com/office/powerpoint/2018/8/main">
  <p188:cm id="{C0790C51-9A54-45F6-ABA6-E8B7A96C0382}" authorId="{A0E5751A-4721-DB1D-A6BD-E5800CFB39C5}" created="2024-01-04T19:09:54.973">
    <pc:sldMkLst xmlns:pc="http://schemas.microsoft.com/office/powerpoint/2013/main/command">
      <pc:docMk/>
      <pc:sldMk cId="3792820349" sldId="269"/>
    </pc:sldMkLst>
    <p188:replyLst>
      <p188:reply id="{2B695B86-309B-4822-9D8A-4B5A8F1D0A39}" authorId="{AA256F3A-872D-C31B-76D9-1046AA753F55}" created="2024-01-13T03:00:06.918">
        <p188:txBody>
          <a:bodyPr/>
          <a:lstStyle/>
          <a:p>
            <a:r>
              <a:rPr lang="en-US"/>
              <a:t>ponerle titulos a esto, green bel, black, SDP, Bullet proof [@Geraldino, Scarlette Alicia] </a:t>
            </a:r>
          </a:p>
        </p188:txBody>
      </p188:reply>
      <p188:reply id="{2278C975-E37E-4901-8F03-1B287816A5D6}" authorId="{DFA5E0E1-5F1B-BBAD-26C8-6F506937F9A3}" created="2024-01-15T12:44:46.486">
        <p188:txBody>
          <a:bodyPr/>
          <a:lstStyle/>
          <a:p>
            <a:r>
              <a:rPr lang="en-US"/>
              <a:t>Listo
</a:t>
            </a:r>
          </a:p>
        </p188:txBody>
      </p188:reply>
    </p188:replyLst>
    <p188:txBody>
      <a:bodyPr/>
      <a:lstStyle/>
      <a:p>
        <a:r>
          <a:rPr lang="es-DO"/>
          <a:t>Scar Actualizara</a:t>
        </a:r>
      </a:p>
    </p188:txBody>
  </p188:cm>
</p188:cmLst>
</file>

<file path=ppt/comments/modernComment_10F_97D2EBBD.xml><?xml version="1.0" encoding="utf-8"?>
<p188:cmLst xmlns:a="http://schemas.openxmlformats.org/drawingml/2006/main" xmlns:r="http://schemas.openxmlformats.org/officeDocument/2006/relationships" xmlns:p188="http://schemas.microsoft.com/office/powerpoint/2018/8/main">
  <p188:cm id="{F64848C5-B17E-42EA-85C6-39EF19335E97}" authorId="{A0E5751A-4721-DB1D-A6BD-E5800CFB39C5}" created="2024-01-04T19:27:51.236">
    <pc:sldMkLst xmlns:pc="http://schemas.microsoft.com/office/powerpoint/2013/main/command">
      <pc:docMk/>
      <pc:sldMk cId="2547182525" sldId="271"/>
    </pc:sldMkLst>
    <p188:txBody>
      <a:bodyPr/>
      <a:lstStyle/>
      <a:p>
        <a:r>
          <a:rPr lang="es-DO"/>
          <a:t>Ver si puede cambiarse el formato TBD</a:t>
        </a:r>
      </a:p>
    </p188:txBody>
    <p188:extLst>
      <p:ext xmlns:p="http://schemas.openxmlformats.org/presentationml/2006/main" uri="{57CB4572-C831-44C2-8A1C-0ADB6CCDFE69}">
        <p223:reactions xmlns:p223="http://schemas.microsoft.com/office/powerpoint/2022/03/main">
          <p223:rxn type="👍">
            <p223:instance time="2024-01-15T14:48:51.960" authorId="{AA256F3A-872D-C31B-76D9-1046AA753F55}"/>
          </p223:rxn>
        </p223:reactions>
      </p:ext>
    </p188:extLst>
  </p188:cm>
</p188:cmLst>
</file>

<file path=ppt/comments/modernComment_111_A3500EF9.xml><?xml version="1.0" encoding="utf-8"?>
<p188:cmLst xmlns:a="http://schemas.openxmlformats.org/drawingml/2006/main" xmlns:r="http://schemas.openxmlformats.org/officeDocument/2006/relationships" xmlns:p188="http://schemas.microsoft.com/office/powerpoint/2018/8/main">
  <p188:cm id="{4F12F0CA-F5E2-4DE6-8016-9722AA0EB8B0}" authorId="{A0E5751A-4721-DB1D-A6BD-E5800CFB39C5}" created="2024-01-04T19:11:37.627">
    <pc:sldMkLst xmlns:pc="http://schemas.microsoft.com/office/powerpoint/2013/main/command">
      <pc:docMk/>
      <pc:sldMk cId="2739932921" sldId="273"/>
    </pc:sldMkLst>
    <p188:txBody>
      <a:bodyPr/>
      <a:lstStyle/>
      <a:p>
        <a:r>
          <a:rPr lang="es-DO"/>
          <a:t>Scar Actualizara</a:t>
        </a:r>
      </a:p>
    </p188:txBody>
  </p188:cm>
</p188:cmLst>
</file>

<file path=ppt/comments/modernComment_115_67682EC7.xml><?xml version="1.0" encoding="utf-8"?>
<p188:cmLst xmlns:a="http://schemas.openxmlformats.org/drawingml/2006/main" xmlns:r="http://schemas.openxmlformats.org/officeDocument/2006/relationships" xmlns:p188="http://schemas.microsoft.com/office/powerpoint/2018/8/main">
  <p188:cm id="{53979FB4-BC16-4246-B4F1-E38D4C1580CD}" authorId="{A0E5751A-4721-DB1D-A6BD-E5800CFB39C5}" created="2024-01-04T19:11:58.487">
    <pc:sldMkLst xmlns:pc="http://schemas.microsoft.com/office/powerpoint/2013/main/command">
      <pc:docMk/>
      <pc:sldMk cId="1734880967" sldId="277"/>
    </pc:sldMkLst>
    <p188:txBody>
      <a:bodyPr/>
      <a:lstStyle/>
      <a:p>
        <a:r>
          <a:rPr lang="es-DO"/>
          <a:t>Scar Actualizara</a:t>
        </a:r>
      </a:p>
    </p188:txBody>
  </p188:cm>
</p188:cmLst>
</file>

<file path=ppt/comments/modernComment_119_3796BF79.xml><?xml version="1.0" encoding="utf-8"?>
<p188:cmLst xmlns:a="http://schemas.openxmlformats.org/drawingml/2006/main" xmlns:r="http://schemas.openxmlformats.org/officeDocument/2006/relationships" xmlns:p188="http://schemas.microsoft.com/office/powerpoint/2018/8/main">
  <p188:cm id="{6814A65D-5B7E-41F0-9E3B-CCA937D16C8D}" authorId="{A0E5751A-4721-DB1D-A6BD-E5800CFB39C5}" created="2024-01-04T19:17:35.458">
    <pc:sldMkLst xmlns:pc="http://schemas.microsoft.com/office/powerpoint/2013/main/command">
      <pc:docMk/>
      <pc:sldMk cId="932626297" sldId="281"/>
    </pc:sldMkLst>
    <p188:replyLst>
      <p188:reply id="{80C5C0AA-D1E0-4372-ABCF-974EBB76AF83}" authorId="{9E8FDE1D-40B5-559E-3CD4-FB9478A86569}" created="2024-01-09T13:21:43.116">
        <p188:txBody>
          <a:bodyPr/>
          <a:lstStyle/>
          <a:p>
            <a:r>
              <a:rPr lang="en-US"/>
              <a:t>Dejar solo Green belt y black belt </a:t>
            </a:r>
          </a:p>
        </p188:txBody>
      </p188:reply>
      <p188:reply id="{D1E87537-D5FB-414D-82A8-FBF957CC784A}" authorId="{9E8FDE1D-40B5-559E-3CD4-FB9478A86569}" created="2024-01-09T13:23:04.210">
        <p188:txBody>
          <a:bodyPr/>
          <a:lstStyle/>
          <a:p>
            <a:r>
              <a:rPr lang="en-US"/>
              <a:t>Ver lo de los MIP(Paneles solares )</a:t>
            </a:r>
          </a:p>
        </p188:txBody>
      </p188:reply>
    </p188:replyLst>
    <p188:txBody>
      <a:bodyPr/>
      <a:lstStyle/>
      <a:p>
        <a:r>
          <a:rPr lang="es-DO"/>
          <a:t>ACTUALIZADO!</a:t>
        </a:r>
      </a:p>
    </p188:txBody>
  </p188:cm>
</p188:cmLst>
</file>

<file path=ppt/comments/modernComment_11A_F83B9FF6.xml><?xml version="1.0" encoding="utf-8"?>
<p188:cmLst xmlns:a="http://schemas.openxmlformats.org/drawingml/2006/main" xmlns:r="http://schemas.openxmlformats.org/officeDocument/2006/relationships" xmlns:p188="http://schemas.microsoft.com/office/powerpoint/2018/8/main">
  <p188:cm id="{8FEE2718-4AAA-404B-9034-C043953D10B2}" authorId="{A0E5751A-4721-DB1D-A6BD-E5800CFB39C5}" created="2024-01-04T20:08:49.640">
    <pc:sldMkLst xmlns:pc="http://schemas.microsoft.com/office/powerpoint/2013/main/command">
      <pc:docMk/>
      <pc:sldMk cId="4164657142" sldId="282"/>
    </pc:sldMkLst>
    <p188:replyLst>
      <p188:reply id="{16D54879-1DA0-490F-AEA4-CA541966DD29}" authorId="{A0E5751A-4721-DB1D-A6BD-E5800CFB39C5}" created="2024-01-04T20:09:56.954">
        <p188:txBody>
          <a:bodyPr/>
          <a:lstStyle/>
          <a:p>
            <a:r>
              <a:rPr lang="en-US"/>
              <a:t>[@Geraldino, Scarlette Alicia] </a:t>
            </a:r>
          </a:p>
        </p188:txBody>
      </p188:reply>
      <p188:reply id="{3604AC9E-5B00-47B7-BC08-7844EE85DE34}" authorId="{9E8FDE1D-40B5-559E-3CD4-FB9478A86569}" created="2024-01-09T13:29:55.736">
        <p188:txBody>
          <a:bodyPr/>
          <a:lstStyle/>
          <a:p>
            <a:r>
              <a:rPr lang="en-US"/>
              <a:t>Agregar It en el contenido</a:t>
            </a:r>
          </a:p>
        </p188:txBody>
      </p188:reply>
      <p188:reply id="{1FC83CE8-6205-42A4-8CD4-D1CB664354AC}" authorId="{AA256F3A-872D-C31B-76D9-1046AA753F55}" created="2024-01-13T02:59:00.775">
        <p188:txBody>
          <a:bodyPr/>
          <a:lstStyle/>
          <a:p>
            <a:r>
              <a:rPr lang="en-US"/>
              <a:t>Revisar paginacion</a:t>
            </a:r>
          </a:p>
        </p188:txBody>
      </p188:reply>
    </p188:replyLst>
    <p188:txBody>
      <a:bodyPr/>
      <a:lstStyle/>
      <a:p>
        <a:r>
          <a:rPr lang="en-US"/>
          <a:t>Restructurar, correo de ADM, Tecnico y contingent para enviar el boletin </a:t>
        </a:r>
      </a:p>
    </p188:txBody>
  </p188:cm>
</p188:cmLst>
</file>

<file path=ppt/comments/modernComment_11C_49EB8558.xml><?xml version="1.0" encoding="utf-8"?>
<p188:cmLst xmlns:a="http://schemas.openxmlformats.org/drawingml/2006/main" xmlns:r="http://schemas.openxmlformats.org/officeDocument/2006/relationships" xmlns:p188="http://schemas.microsoft.com/office/powerpoint/2018/8/main">
  <p188:cm id="{A014BA79-5FF3-4E02-8909-A3971358BF99}" authorId="{AA256F3A-872D-C31B-76D9-1046AA753F55}" created="2024-01-13T02:59:36.448">
    <pc:sldMkLst xmlns:pc="http://schemas.microsoft.com/office/powerpoint/2013/main/command">
      <pc:docMk/>
      <pc:sldMk cId="1240171864" sldId="284"/>
    </pc:sldMkLst>
    <p188:txBody>
      <a:bodyPr/>
      <a:lstStyle/>
      <a:p>
        <a:r>
          <a:rPr lang="en-US"/>
          <a:t>el de finanzas me falta algo, esperando por Gneco</a:t>
        </a:r>
      </a:p>
    </p188:txBody>
    <p188:extLst>
      <p:ext xmlns:p="http://schemas.openxmlformats.org/presentationml/2006/main" uri="{57CB4572-C831-44C2-8A1C-0ADB6CCDFE69}">
        <p223:reactions xmlns:p223="http://schemas.microsoft.com/office/powerpoint/2022/03/main">
          <p223:rxn type="👍">
            <p223:instance time="2024-01-16T12:19:57.237" authorId="{B79DAD0D-5238-B011-B6C1-C866CAA3C47D}"/>
          </p223:rxn>
        </p223:reactions>
      </p:ext>
    </p188:extLst>
  </p188:cm>
</p188:cmLst>
</file>

<file path=ppt/comments/modernComment_122_F562ED8A.xml><?xml version="1.0" encoding="utf-8"?>
<p188:cmLst xmlns:a="http://schemas.openxmlformats.org/drawingml/2006/main" xmlns:r="http://schemas.openxmlformats.org/officeDocument/2006/relationships" xmlns:p188="http://schemas.microsoft.com/office/powerpoint/2018/8/main">
  <p188:cm id="{80715C0E-88D4-476C-A3A6-20089CBBCDC9}" authorId="{A0E5751A-4721-DB1D-A6BD-E5800CFB39C5}" created="2024-01-04T19:12:51.489">
    <pc:sldMkLst xmlns:pc="http://schemas.microsoft.com/office/powerpoint/2013/main/command">
      <pc:docMk/>
      <pc:sldMk cId="4116901258" sldId="290"/>
    </pc:sldMkLst>
    <p188:replyLst>
      <p188:reply id="{50502BE1-C3DF-4D3B-B49D-B1B371DE91D8}" authorId="{9E8FDE1D-40B5-559E-3CD4-FB9478A86569}" created="2024-01-09T13:30:51.715">
        <p188:txBody>
          <a:bodyPr/>
          <a:lstStyle/>
          <a:p>
            <a:r>
              <a:rPr lang="en-US"/>
              <a:t>[@Toribio, Laura] colocar QR</a:t>
            </a:r>
          </a:p>
        </p188:txBody>
      </p188:reply>
    </p188:replyLst>
    <p188:txBody>
      <a:bodyPr/>
      <a:lstStyle/>
      <a:p>
        <a:r>
          <a:rPr lang="es-DO"/>
          <a:t>Laura  Actualizara</a:t>
        </a:r>
      </a:p>
    </p188:txBody>
    <p188:extLst>
      <p:ext xmlns:p="http://schemas.openxmlformats.org/presentationml/2006/main" uri="{57CB4572-C831-44C2-8A1C-0ADB6CCDFE69}">
        <p223:reactions xmlns:p223="http://schemas.microsoft.com/office/powerpoint/2022/03/main">
          <p223:rxn type="👍">
            <p223:instance time="2024-01-17T17:13:45.212" authorId="{3027B8B6-6D24-BA31-291E-BCC6F93A6D3F}"/>
          </p223:rxn>
        </p223:reactions>
      </p:ext>
    </p188:extLst>
  </p188:cm>
</p188:cmLst>
</file>

<file path=ppt/comments/modernComment_123_3B02873A.xml><?xml version="1.0" encoding="utf-8"?>
<p188:cmLst xmlns:a="http://schemas.openxmlformats.org/drawingml/2006/main" xmlns:r="http://schemas.openxmlformats.org/officeDocument/2006/relationships" xmlns:p188="http://schemas.microsoft.com/office/powerpoint/2018/8/main">
  <p188:cm id="{C1AA1007-C667-494C-95A5-B2E8E2D0F76D}" authorId="{A0E5751A-4721-DB1D-A6BD-E5800CFB39C5}" created="2024-01-04T19:14:43.507">
    <pc:sldMkLst xmlns:pc="http://schemas.microsoft.com/office/powerpoint/2013/main/command">
      <pc:docMk/>
      <pc:sldMk cId="4225303261" sldId="279"/>
    </pc:sldMkLst>
    <p188:replyLst>
      <p188:reply id="{E4F3554E-ACA3-4150-AF5A-99F97717ADF4}" authorId="{9E8FDE1D-40B5-559E-3CD4-FB9478A86569}" created="2024-01-09T13:16:13.589">
        <p188:txBody>
          <a:bodyPr/>
          <a:lstStyle/>
          <a:p>
            <a:r>
              <a:rPr lang="en-US"/>
              <a:t>El cuadro superior no se entiende lo que dice, corregir  el margen de bajo donde se encuentra la parada de seguridad.( Las fotos no se entienden) Colocar las fotos individuales.</a:t>
            </a:r>
          </a:p>
        </p188:txBody>
      </p188:reply>
      <p188:reply id="{0B655A15-E18D-4656-8925-4B27D3C2891C}" authorId="{3CC17170-4382-FB5A-4C36-8589C06EC774}" created="2024-01-09T15:52:19.812">
        <p188:txBody>
          <a:bodyPr/>
          <a:lstStyle/>
          <a:p>
            <a:r>
              <a:rPr lang="en-US"/>
              <a:t>listo</a:t>
            </a:r>
          </a:p>
        </p188:txBody>
      </p188:reply>
    </p188:replyLst>
    <p188:txBody>
      <a:bodyPr/>
      <a:lstStyle/>
      <a:p>
        <a:r>
          <a:rPr lang="es-DO"/>
          <a:t>Emi/ Sonografia a la comunidad </a:t>
        </a:r>
      </a:p>
    </p188:txBody>
  </p188:cm>
</p188:cmLst>
</file>

<file path=ppt/comments/modernComment_124_40E42B14.xml><?xml version="1.0" encoding="utf-8"?>
<p188:cmLst xmlns:a="http://schemas.openxmlformats.org/drawingml/2006/main" xmlns:r="http://schemas.openxmlformats.org/officeDocument/2006/relationships" xmlns:p188="http://schemas.microsoft.com/office/powerpoint/2018/8/main">
  <p188:cm id="{DDCADD46-3B96-4B1C-AF3B-CA7E76035014}" authorId="{AA256F3A-872D-C31B-76D9-1046AA753F55}" created="2024-01-13T03:01:04.799">
    <pc:sldMkLst xmlns:pc="http://schemas.microsoft.com/office/powerpoint/2013/main/command">
      <pc:docMk/>
      <pc:sldMk cId="1088695060" sldId="292"/>
    </pc:sldMkLst>
    <p188:replyLst>
      <p188:reply id="{3D354FE1-9896-4080-9E4A-D85EF666D8D0}" authorId="{B79DAD0D-5238-B011-B6C1-C866CAA3C47D}" created="2024-01-15T12:23:14.997">
        <p188:txBody>
          <a:bodyPr/>
          <a:lstStyle/>
          <a:p>
            <a:r>
              <a:rPr lang="en-US"/>
              <a:t>[@Geraldino, Scarlette Alicia] </a:t>
            </a:r>
          </a:p>
        </p188:txBody>
      </p188:reply>
      <p188:reply id="{9A77E0DB-A7CD-4558-8056-7B1957615BD1}" authorId="{DFA5E0E1-5F1B-BBAD-26C8-6F506937F9A3}" created="2024-01-15T12:33:26.043">
        <p188:txBody>
          <a:bodyPr/>
          <a:lstStyle/>
          <a:p>
            <a:r>
              <a:rPr lang="en-US"/>
              <a:t>Listo
</a:t>
            </a:r>
          </a:p>
        </p188:txBody>
      </p188:reply>
    </p188:replyLst>
    <p188:txBody>
      <a:bodyPr/>
      <a:lstStyle/>
      <a:p>
        <a:r>
          <a:rPr lang="en-US"/>
          <a:t>metanle algo de texto en los lados blancos, como lo mejor es estar preparado cuando se presentan las oportunidades, algo de eso</a:t>
        </a:r>
      </a:p>
    </p188:txBody>
  </p188:cm>
</p188:cmLst>
</file>

<file path=ppt/comments/modernComment_126_AC803575.xml><?xml version="1.0" encoding="utf-8"?>
<p188:cmLst xmlns:a="http://schemas.openxmlformats.org/drawingml/2006/main" xmlns:r="http://schemas.openxmlformats.org/officeDocument/2006/relationships" xmlns:p188="http://schemas.microsoft.com/office/powerpoint/2018/8/main">
  <p188:cm id="{E013C2AF-0464-4E31-9DF7-CF9A8361AC4B}" authorId="{AA256F3A-872D-C31B-76D9-1046AA753F55}" created="2024-01-13T03:04:17.045">
    <pc:sldMkLst xmlns:pc="http://schemas.microsoft.com/office/powerpoint/2013/main/command">
      <pc:docMk/>
      <pc:sldMk cId="2894083445" sldId="294"/>
    </pc:sldMkLst>
    <p188:txBody>
      <a:bodyPr/>
      <a:lstStyle/>
      <a:p>
        <a:r>
          <a:rPr lang="en-US"/>
          <a:t>resaltar mas , mas tamano a la parte visual de la foto, , y mas los beneficios. OJO que hay un cob de 2023, en minidrip [@Calderon, Leidy Laura] </a:t>
        </a:r>
      </a:p>
    </p188:txBody>
  </p188:cm>
</p188:cmLst>
</file>

<file path=ppt/comments/modernComment_127_E9D61E67.xml><?xml version="1.0" encoding="utf-8"?>
<p188:cmLst xmlns:a="http://schemas.openxmlformats.org/drawingml/2006/main" xmlns:r="http://schemas.openxmlformats.org/officeDocument/2006/relationships" xmlns:p188="http://schemas.microsoft.com/office/powerpoint/2018/8/main">
  <p188:cm id="{634787F5-3ABC-4D65-9C66-C264468550AE}" authorId="{AA256F3A-872D-C31B-76D9-1046AA753F55}" created="2024-01-13T03:05:07.937" startDate="2024-01-16T12:27:53.320" dueDate="2024-01-16T12:27:53.320" assignedTo="{A0E5751A-4721-DB1D-A6BD-E5800CFB39C5}" title="@Rijo, Jeannerette ayudame con estos slides pleaseeeeeee ">
    <pc:sldMkLst xmlns:pc="http://schemas.microsoft.com/office/powerpoint/2013/main/command">
      <pc:docMk/>
      <pc:sldMk cId="3923123815" sldId="295"/>
    </pc:sldMkLst>
    <p188:replyLst>
      <p188:reply id="{EB3C52C5-6B04-4888-9579-0B886A543363}" authorId="{B79DAD0D-5238-B011-B6C1-C866CAA3C47D}" created="2024-01-16T12:27:53.319">
        <p188:txBody>
          <a:bodyPr/>
          <a:lstStyle/>
          <a:p>
            <a:r>
              <a:rPr lang="es-DO"/>
              <a:t>[@Rijo, Jeannerette]  ayudame con estos slides pleaseeeeeee
</a:t>
            </a:r>
          </a:p>
        </p188:txBody>
      </p188:reply>
    </p188:replyLst>
    <p188:txBody>
      <a:bodyPr/>
      <a:lstStyle/>
      <a:p>
        <a:r>
          <a:rPr lang="en-US"/>
          <a:t>para los completados, no hay que poner esos logros, mejor fotos mas amplias y los beneficios del proyecto, en dinero, o en lo que sea [@Calderon, Leidy Laura]  resaltar mas , mas tamano a la parte visual de la foto, , y mas los beneficios. </a:t>
        </a:r>
      </a:p>
    </p188:txBody>
    <p188:extLst>
      <p:ext xmlns:p="http://schemas.openxmlformats.org/presentationml/2006/main" uri="{5BB2D875-25FF-4072-B9AC-8F64D62656EB}">
        <p228:taskDetails xmlns:p228="http://schemas.microsoft.com/office/powerpoint/2022/08/main">
          <p228:history>
            <p228:event time="2024-01-16T12:27:53.321" id="{87034712-EF8D-41FD-AA2E-93B3C52B979E}">
              <p228:atrbtn authorId="{B79DAD0D-5238-B011-B6C1-C866CAA3C47D}"/>
              <p228:anchr>
                <p228:comment id="{EB3C52C5-6B04-4888-9579-0B886A543363}"/>
              </p228:anchr>
              <p228:add/>
            </p228:event>
            <p228:event time="2024-01-16T12:27:53.321" id="{C7AC21F8-3D76-4EE7-BE13-397933B314AD}">
              <p228:atrbtn authorId="{B79DAD0D-5238-B011-B6C1-C866CAA3C47D}"/>
              <p228:anchr>
                <p228:comment id="{EB3C52C5-6B04-4888-9579-0B886A543363}"/>
              </p228:anchr>
              <p228:asgn authorId="{A0E5751A-4721-DB1D-A6BD-E5800CFB39C5}"/>
            </p228:event>
            <p228:event time="2024-01-16T12:27:53.321" id="{4914DB1B-F984-4221-9E39-BCCA7A7D1C1E}">
              <p228:atrbtn authorId="{B79DAD0D-5238-B011-B6C1-C866CAA3C47D}"/>
              <p228:anchr>
                <p228:comment id="{EB3C52C5-6B04-4888-9579-0B886A543363}"/>
              </p228:anchr>
              <p228:date stDt="2024-01-16T12:27:53.320" endDt="2024-01-16T12:27:53.320"/>
            </p228:event>
            <p228:event time="2024-01-16T12:27:53.321" id="{22BBEC5A-0D8C-4D9F-BE70-41D02D02ECAF}">
              <p228:atrbtn authorId="{B79DAD0D-5238-B011-B6C1-C866CAA3C47D}"/>
              <p228:anchr>
                <p228:comment id="{EB3C52C5-6B04-4888-9579-0B886A543363}"/>
              </p228:anchr>
              <p228:title val="@Rijo, Jeannerette ayudame con estos slides pleaseeeeeee "/>
            </p228:event>
          </p228:history>
        </p228:taskDetails>
      </p:ext>
    </p188:extLst>
  </p188:cm>
</p188:cmLst>
</file>

<file path=ppt/comments/modernComment_12C_D4D1B79.xml><?xml version="1.0" encoding="utf-8"?>
<p188:cmLst xmlns:a="http://schemas.openxmlformats.org/drawingml/2006/main" xmlns:r="http://schemas.openxmlformats.org/officeDocument/2006/relationships" xmlns:p188="http://schemas.microsoft.com/office/powerpoint/2018/8/main">
  <p188:cm id="{A97A60CD-2D35-4C9C-A352-6D2666A61651}" authorId="{A0E5751A-4721-DB1D-A6BD-E5800CFB39C5}" created="2024-01-04T19:17:35.458">
    <pc:sldMkLst xmlns:pc="http://schemas.microsoft.com/office/powerpoint/2013/main/command">
      <pc:docMk/>
      <pc:sldMk cId="932626297" sldId="281"/>
    </pc:sldMkLst>
    <p188:replyLst>
      <p188:reply id="{80C5C0AA-D1E0-4372-ABCF-974EBB76AF83}" authorId="{9E8FDE1D-40B5-559E-3CD4-FB9478A86569}" created="2024-01-09T13:21:43.116">
        <p188:txBody>
          <a:bodyPr/>
          <a:lstStyle/>
          <a:p>
            <a:r>
              <a:rPr lang="en-US"/>
              <a:t>Dejar solo Green belt y black belt </a:t>
            </a:r>
          </a:p>
        </p188:txBody>
      </p188:reply>
      <p188:reply id="{D1E87537-D5FB-414D-82A8-FBF957CC784A}" authorId="{9E8FDE1D-40B5-559E-3CD4-FB9478A86569}" created="2024-01-09T13:23:04.210">
        <p188:txBody>
          <a:bodyPr/>
          <a:lstStyle/>
          <a:p>
            <a:r>
              <a:rPr lang="en-US"/>
              <a:t>Ver lo de los MIP(Paneles solares )</a:t>
            </a:r>
          </a:p>
        </p188:txBody>
      </p188:reply>
    </p188:replyLst>
    <p188:txBody>
      <a:bodyPr/>
      <a:lstStyle/>
      <a:p>
        <a:r>
          <a:rPr lang="es-DO"/>
          <a:t>ACTUALIZADO!</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02C41-034B-76F9-9868-244051635D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30AC242-58C4-3B14-18D8-64106C50CE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44C8FE-AA5F-4AC2-AEFF-90D297C3010A}" type="datetimeFigureOut">
              <a:rPr lang="en-US" smtClean="0"/>
              <a:t>1/25/2024</a:t>
            </a:fld>
            <a:endParaRPr lang="en-US" dirty="0"/>
          </a:p>
        </p:txBody>
      </p:sp>
      <p:sp>
        <p:nvSpPr>
          <p:cNvPr id="4" name="Footer Placeholder 3">
            <a:extLst>
              <a:ext uri="{FF2B5EF4-FFF2-40B4-BE49-F238E27FC236}">
                <a16:creationId xmlns:a16="http://schemas.microsoft.com/office/drawing/2014/main" id="{77ED9544-07FC-6334-9975-A0DD5E2FCA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40662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DO"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FB2CC-4D6F-4B29-8026-2D3D5477E4D1}" type="datetimeFigureOut">
              <a:rPr lang="es-DO" smtClean="0"/>
              <a:t>25/1/2024</a:t>
            </a:fld>
            <a:endParaRPr lang="es-DO" dirty="0"/>
          </a:p>
        </p:txBody>
      </p:sp>
      <p:sp>
        <p:nvSpPr>
          <p:cNvPr id="4" name="Slide Image Placeholder 3"/>
          <p:cNvSpPr>
            <a:spLocks noGrp="1" noRot="1" noChangeAspect="1"/>
          </p:cNvSpPr>
          <p:nvPr>
            <p:ph type="sldImg" idx="2"/>
          </p:nvPr>
        </p:nvSpPr>
        <p:spPr>
          <a:xfrm>
            <a:off x="2335213" y="1143000"/>
            <a:ext cx="2187575" cy="3086100"/>
          </a:xfrm>
          <a:prstGeom prst="rect">
            <a:avLst/>
          </a:prstGeom>
          <a:noFill/>
          <a:ln w="12700">
            <a:solidFill>
              <a:prstClr val="black"/>
            </a:solidFill>
          </a:ln>
        </p:spPr>
        <p:txBody>
          <a:bodyPr vert="horz" lIns="91440" tIns="45720" rIns="91440" bIns="45720" rtlCol="0" anchor="ctr"/>
          <a:lstStyle/>
          <a:p>
            <a:endParaRPr lang="es-DO"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DO"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DE2D1C-D8C8-4BC7-9AEE-DB0FBC6B8A36}" type="slidenum">
              <a:rPr lang="es-DO" smtClean="0"/>
              <a:t>‹#›</a:t>
            </a:fld>
            <a:endParaRPr lang="es-DO" dirty="0"/>
          </a:p>
        </p:txBody>
      </p:sp>
    </p:spTree>
    <p:extLst>
      <p:ext uri="{BB962C8B-B14F-4D97-AF65-F5344CB8AC3E}">
        <p14:creationId xmlns:p14="http://schemas.microsoft.com/office/powerpoint/2010/main" val="2149277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E2D1C-D8C8-4BC7-9AEE-DB0FBC6B8A36}" type="slidenum">
              <a:rPr lang="es-DO" smtClean="0"/>
              <a:t>4</a:t>
            </a:fld>
            <a:endParaRPr lang="es-DO" dirty="0"/>
          </a:p>
        </p:txBody>
      </p:sp>
    </p:spTree>
    <p:extLst>
      <p:ext uri="{BB962C8B-B14F-4D97-AF65-F5344CB8AC3E}">
        <p14:creationId xmlns:p14="http://schemas.microsoft.com/office/powerpoint/2010/main" val="336168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DO" dirty="0"/>
          </a:p>
        </p:txBody>
      </p:sp>
      <p:sp>
        <p:nvSpPr>
          <p:cNvPr id="4" name="Slide Number Placeholder 3"/>
          <p:cNvSpPr>
            <a:spLocks noGrp="1"/>
          </p:cNvSpPr>
          <p:nvPr>
            <p:ph type="sldNum" sz="quarter" idx="5"/>
          </p:nvPr>
        </p:nvSpPr>
        <p:spPr/>
        <p:txBody>
          <a:bodyPr/>
          <a:lstStyle/>
          <a:p>
            <a:fld id="{1ADE2D1C-D8C8-4BC7-9AEE-DB0FBC6B8A36}" type="slidenum">
              <a:rPr lang="es-DO" smtClean="0"/>
              <a:t>14</a:t>
            </a:fld>
            <a:endParaRPr lang="es-DO" dirty="0"/>
          </a:p>
        </p:txBody>
      </p:sp>
    </p:spTree>
    <p:extLst>
      <p:ext uri="{BB962C8B-B14F-4D97-AF65-F5344CB8AC3E}">
        <p14:creationId xmlns:p14="http://schemas.microsoft.com/office/powerpoint/2010/main" val="535999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E2D1C-D8C8-4BC7-9AEE-DB0FBC6B8A36}" type="slidenum">
              <a:rPr lang="es-DO" smtClean="0"/>
              <a:t>16</a:t>
            </a:fld>
            <a:endParaRPr lang="es-DO" dirty="0"/>
          </a:p>
        </p:txBody>
      </p:sp>
    </p:spTree>
    <p:extLst>
      <p:ext uri="{BB962C8B-B14F-4D97-AF65-F5344CB8AC3E}">
        <p14:creationId xmlns:p14="http://schemas.microsoft.com/office/powerpoint/2010/main" val="701242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E2D1C-D8C8-4BC7-9AEE-DB0FBC6B8A36}" type="slidenum">
              <a:rPr lang="es-DO" smtClean="0"/>
              <a:t>17</a:t>
            </a:fld>
            <a:endParaRPr lang="es-DO" dirty="0"/>
          </a:p>
        </p:txBody>
      </p:sp>
    </p:spTree>
    <p:extLst>
      <p:ext uri="{BB962C8B-B14F-4D97-AF65-F5344CB8AC3E}">
        <p14:creationId xmlns:p14="http://schemas.microsoft.com/office/powerpoint/2010/main" val="2968568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rta introducc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62999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32034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HS GREE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703889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ta Gam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30565-30EF-6FF2-E180-FBB0A321D1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880212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struyendo Futuro">
    <p:spTree>
      <p:nvGrpSpPr>
        <p:cNvPr id="1" name=""/>
        <p:cNvGrpSpPr/>
        <p:nvPr/>
      </p:nvGrpSpPr>
      <p:grpSpPr>
        <a:xfrm>
          <a:off x="0" y="0"/>
          <a:ext cx="0" cy="0"/>
          <a:chOff x="0" y="0"/>
          <a:chExt cx="0" cy="0"/>
        </a:xfrm>
      </p:grpSpPr>
      <p:pic>
        <p:nvPicPr>
          <p:cNvPr id="8" name="Picture 7" descr="A white and pink background&#10;&#10;Description automatically generated">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317529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PEX">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869262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ultado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351100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descr="A group of people with a light bulb&#10;&#10;Description automatically generated">
            <a:extLst>
              <a:ext uri="{FF2B5EF4-FFF2-40B4-BE49-F238E27FC236}">
                <a16:creationId xmlns:a16="http://schemas.microsoft.com/office/drawing/2014/main" id="{61D3C2FE-885D-4564-74EF-E729D0506C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1262461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Content Placeholder 2"/>
          <p:cNvSpPr>
            <a:spLocks noGrp="1"/>
          </p:cNvSpPr>
          <p:nvPr>
            <p:ph idx="1"/>
          </p:nvPr>
        </p:nvSpPr>
        <p:spPr>
          <a:xfrm>
            <a:off x="3304282" y="1579882"/>
            <a:ext cx="3934778" cy="7797800"/>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dirty="0"/>
          </a:p>
        </p:txBody>
      </p:sp>
    </p:spTree>
    <p:extLst>
      <p:ext uri="{BB962C8B-B14F-4D97-AF65-F5344CB8AC3E}">
        <p14:creationId xmlns:p14="http://schemas.microsoft.com/office/powerpoint/2010/main" val="2301177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Picture Placeholder 2"/>
          <p:cNvSpPr>
            <a:spLocks noGrp="1" noChangeAspect="1"/>
          </p:cNvSpPr>
          <p:nvPr>
            <p:ph type="pic" idx="1"/>
          </p:nvPr>
        </p:nvSpPr>
        <p:spPr>
          <a:xfrm>
            <a:off x="3304282" y="1579882"/>
            <a:ext cx="3934778" cy="7797800"/>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dirty="0"/>
              <a:t>Click icon to add picture</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dirty="0"/>
          </a:p>
        </p:txBody>
      </p:sp>
    </p:spTree>
    <p:extLst>
      <p:ext uri="{BB962C8B-B14F-4D97-AF65-F5344CB8AC3E}">
        <p14:creationId xmlns:p14="http://schemas.microsoft.com/office/powerpoint/2010/main" val="3267146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dirty="0"/>
          </a:p>
        </p:txBody>
      </p:sp>
    </p:spTree>
    <p:extLst>
      <p:ext uri="{BB962C8B-B14F-4D97-AF65-F5344CB8AC3E}">
        <p14:creationId xmlns:p14="http://schemas.microsoft.com/office/powerpoint/2010/main" val="1998093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56598E-19FA-2549-3051-8DCEC921C7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058238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84200"/>
            <a:ext cx="1675924" cy="92989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4353" y="584200"/>
            <a:ext cx="4930616"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dirty="0"/>
          </a:p>
        </p:txBody>
      </p:sp>
    </p:spTree>
    <p:extLst>
      <p:ext uri="{BB962C8B-B14F-4D97-AF65-F5344CB8AC3E}">
        <p14:creationId xmlns:p14="http://schemas.microsoft.com/office/powerpoint/2010/main" val="2130030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795781"/>
            <a:ext cx="6606540" cy="3820160"/>
          </a:xfrm>
        </p:spPr>
        <p:txBody>
          <a:bodyPr anchor="b"/>
          <a:lstStyle>
            <a:lvl1pPr algn="ctr">
              <a:defRPr sz="5100"/>
            </a:lvl1pPr>
          </a:lstStyle>
          <a:p>
            <a:r>
              <a:rPr lang="en-US"/>
              <a:t>Click to edit Master title style</a:t>
            </a:r>
          </a:p>
        </p:txBody>
      </p:sp>
      <p:sp>
        <p:nvSpPr>
          <p:cNvPr id="3" name="Subtitle 2"/>
          <p:cNvSpPr>
            <a:spLocks noGrp="1"/>
          </p:cNvSpPr>
          <p:nvPr>
            <p:ph type="subTitle" idx="1"/>
          </p:nvPr>
        </p:nvSpPr>
        <p:spPr>
          <a:xfrm>
            <a:off x="971550" y="5763261"/>
            <a:ext cx="5829300" cy="2649219"/>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p>
        </p:txBody>
      </p:sp>
      <p:sp>
        <p:nvSpPr>
          <p:cNvPr id="4" name="Date Placeholder 3"/>
          <p:cNvSpPr>
            <a:spLocks noGrp="1"/>
          </p:cNvSpPr>
          <p:nvPr>
            <p:ph type="dt" sz="half" idx="10"/>
          </p:nvPr>
        </p:nvSpPr>
        <p:spPr/>
        <p:txBody>
          <a:bodyPr/>
          <a:lstStyle/>
          <a:p>
            <a:fld id="{FDB77943-7424-45EA-8526-1E25BCE11182}"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DDA2DC-924C-49FF-8388-5BA761B7D563}" type="slidenum">
              <a:rPr lang="en-US" smtClean="0"/>
              <a:t>‹#›</a:t>
            </a:fld>
            <a:endParaRPr lang="en-US" dirty="0"/>
          </a:p>
        </p:txBody>
      </p:sp>
    </p:spTree>
    <p:extLst>
      <p:ext uri="{BB962C8B-B14F-4D97-AF65-F5344CB8AC3E}">
        <p14:creationId xmlns:p14="http://schemas.microsoft.com/office/powerpoint/2010/main" val="309267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rta introducc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629994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56598E-19FA-2549-3051-8DCEC921C7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058238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onde Crece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606707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jora Lugar trabajar">
    <p:spTree>
      <p:nvGrpSpPr>
        <p:cNvPr id="1" name=""/>
        <p:cNvGrpSpPr/>
        <p:nvPr/>
      </p:nvGrpSpPr>
      <p:grpSpPr>
        <a:xfrm>
          <a:off x="0" y="0"/>
          <a:ext cx="0" cy="0"/>
          <a:chOff x="0" y="0"/>
          <a:chExt cx="0" cy="0"/>
        </a:xfrm>
      </p:grpSpPr>
      <p:pic>
        <p:nvPicPr>
          <p:cNvPr id="8" name="Picture 7" descr="A blue and white background&#10;&#10;Description automatically generated">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24524695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quipo Bax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2126156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are">
    <p:spTree>
      <p:nvGrpSpPr>
        <p:cNvPr id="1" name=""/>
        <p:cNvGrpSpPr/>
        <p:nvPr/>
      </p:nvGrpSpPr>
      <p:grpSpPr>
        <a:xfrm>
          <a:off x="0" y="0"/>
          <a:ext cx="0" cy="0"/>
          <a:chOff x="0" y="0"/>
          <a:chExt cx="0" cy="0"/>
        </a:xfrm>
      </p:grpSpPr>
      <p:pic>
        <p:nvPicPr>
          <p:cNvPr id="9" name="Picture 8" descr="A blue and white background with a circle&#10;&#10;Description automatically generated">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487343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ro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4033138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32034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nde Crece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606707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HS GREE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703889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lta Gam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30565-30EF-6FF2-E180-FBB0A321D1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880212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struyendo Futuro">
    <p:spTree>
      <p:nvGrpSpPr>
        <p:cNvPr id="1" name=""/>
        <p:cNvGrpSpPr/>
        <p:nvPr/>
      </p:nvGrpSpPr>
      <p:grpSpPr>
        <a:xfrm>
          <a:off x="0" y="0"/>
          <a:ext cx="0" cy="0"/>
          <a:chOff x="0" y="0"/>
          <a:chExt cx="0" cy="0"/>
        </a:xfrm>
      </p:grpSpPr>
      <p:pic>
        <p:nvPicPr>
          <p:cNvPr id="8" name="Picture 7" descr="A white and pink background&#10;&#10;Description automatically generated">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317529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PEX">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8692626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sultado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3511001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descr="A group of people with a light bulb&#10;&#10;Description automatically generated">
            <a:extLst>
              <a:ext uri="{FF2B5EF4-FFF2-40B4-BE49-F238E27FC236}">
                <a16:creationId xmlns:a16="http://schemas.microsoft.com/office/drawing/2014/main" id="{61D3C2FE-885D-4564-74EF-E729D0506C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12624619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Content Placeholder 2"/>
          <p:cNvSpPr>
            <a:spLocks noGrp="1"/>
          </p:cNvSpPr>
          <p:nvPr>
            <p:ph idx="1"/>
          </p:nvPr>
        </p:nvSpPr>
        <p:spPr>
          <a:xfrm>
            <a:off x="3304282" y="1579882"/>
            <a:ext cx="3934778" cy="7797800"/>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dirty="0"/>
          </a:p>
        </p:txBody>
      </p:sp>
    </p:spTree>
    <p:extLst>
      <p:ext uri="{BB962C8B-B14F-4D97-AF65-F5344CB8AC3E}">
        <p14:creationId xmlns:p14="http://schemas.microsoft.com/office/powerpoint/2010/main" val="2301177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Picture Placeholder 2"/>
          <p:cNvSpPr>
            <a:spLocks noGrp="1" noChangeAspect="1"/>
          </p:cNvSpPr>
          <p:nvPr>
            <p:ph type="pic" idx="1"/>
          </p:nvPr>
        </p:nvSpPr>
        <p:spPr>
          <a:xfrm>
            <a:off x="3304282" y="1579882"/>
            <a:ext cx="3934778" cy="7797800"/>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dirty="0"/>
              <a:t>Click icon to add picture</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dirty="0"/>
          </a:p>
        </p:txBody>
      </p:sp>
    </p:spTree>
    <p:extLst>
      <p:ext uri="{BB962C8B-B14F-4D97-AF65-F5344CB8AC3E}">
        <p14:creationId xmlns:p14="http://schemas.microsoft.com/office/powerpoint/2010/main" val="32671465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dirty="0"/>
          </a:p>
        </p:txBody>
      </p:sp>
    </p:spTree>
    <p:extLst>
      <p:ext uri="{BB962C8B-B14F-4D97-AF65-F5344CB8AC3E}">
        <p14:creationId xmlns:p14="http://schemas.microsoft.com/office/powerpoint/2010/main" val="1998093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84200"/>
            <a:ext cx="1675924" cy="92989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4353" y="584200"/>
            <a:ext cx="4930616"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dirty="0"/>
          </a:p>
        </p:txBody>
      </p:sp>
    </p:spTree>
    <p:extLst>
      <p:ext uri="{BB962C8B-B14F-4D97-AF65-F5344CB8AC3E}">
        <p14:creationId xmlns:p14="http://schemas.microsoft.com/office/powerpoint/2010/main" val="213003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jora Lugar trabajar">
    <p:spTree>
      <p:nvGrpSpPr>
        <p:cNvPr id="1" name=""/>
        <p:cNvGrpSpPr/>
        <p:nvPr/>
      </p:nvGrpSpPr>
      <p:grpSpPr>
        <a:xfrm>
          <a:off x="0" y="0"/>
          <a:ext cx="0" cy="0"/>
          <a:chOff x="0" y="0"/>
          <a:chExt cx="0" cy="0"/>
        </a:xfrm>
      </p:grpSpPr>
      <p:pic>
        <p:nvPicPr>
          <p:cNvPr id="8" name="Picture 7" descr="A blue and white background&#10;&#10;Description automatically generated">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24524695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795781"/>
            <a:ext cx="6606540" cy="3820160"/>
          </a:xfrm>
        </p:spPr>
        <p:txBody>
          <a:bodyPr anchor="b"/>
          <a:lstStyle>
            <a:lvl1pPr algn="ctr">
              <a:defRPr sz="5100"/>
            </a:lvl1pPr>
          </a:lstStyle>
          <a:p>
            <a:r>
              <a:rPr lang="en-US"/>
              <a:t>Click to edit Master title style</a:t>
            </a:r>
          </a:p>
        </p:txBody>
      </p:sp>
      <p:sp>
        <p:nvSpPr>
          <p:cNvPr id="3" name="Subtitle 2"/>
          <p:cNvSpPr>
            <a:spLocks noGrp="1"/>
          </p:cNvSpPr>
          <p:nvPr>
            <p:ph type="subTitle" idx="1"/>
          </p:nvPr>
        </p:nvSpPr>
        <p:spPr>
          <a:xfrm>
            <a:off x="971550" y="5763261"/>
            <a:ext cx="5829300" cy="2649219"/>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p>
        </p:txBody>
      </p:sp>
      <p:sp>
        <p:nvSpPr>
          <p:cNvPr id="4" name="Date Placeholder 3"/>
          <p:cNvSpPr>
            <a:spLocks noGrp="1"/>
          </p:cNvSpPr>
          <p:nvPr>
            <p:ph type="dt" sz="half" idx="10"/>
          </p:nvPr>
        </p:nvSpPr>
        <p:spPr/>
        <p:txBody>
          <a:bodyPr/>
          <a:lstStyle/>
          <a:p>
            <a:fld id="{FDB77943-7424-45EA-8526-1E25BCE11182}"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DDA2DC-924C-49FF-8388-5BA761B7D563}" type="slidenum">
              <a:rPr lang="en-US" smtClean="0"/>
              <a:t>‹#›</a:t>
            </a:fld>
            <a:endParaRPr lang="en-US" dirty="0"/>
          </a:p>
        </p:txBody>
      </p:sp>
    </p:spTree>
    <p:extLst>
      <p:ext uri="{BB962C8B-B14F-4D97-AF65-F5344CB8AC3E}">
        <p14:creationId xmlns:p14="http://schemas.microsoft.com/office/powerpoint/2010/main" val="3092676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quipo Bax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212615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are">
    <p:spTree>
      <p:nvGrpSpPr>
        <p:cNvPr id="1" name=""/>
        <p:cNvGrpSpPr/>
        <p:nvPr/>
      </p:nvGrpSpPr>
      <p:grpSpPr>
        <a:xfrm>
          <a:off x="0" y="0"/>
          <a:ext cx="0" cy="0"/>
          <a:chOff x="0" y="0"/>
          <a:chExt cx="0" cy="0"/>
        </a:xfrm>
      </p:grpSpPr>
      <p:pic>
        <p:nvPicPr>
          <p:cNvPr id="9" name="Picture 8" descr="A blue and white background with a circle&#10;&#10;Description automatically generated">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48734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ro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4033138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4143928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83819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84202"/>
            <a:ext cx="6703695" cy="21209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34353" y="2921000"/>
            <a:ext cx="6703695"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4353" y="10170162"/>
            <a:ext cx="1748790" cy="584200"/>
          </a:xfrm>
          <a:prstGeom prst="rect">
            <a:avLst/>
          </a:prstGeom>
        </p:spPr>
        <p:txBody>
          <a:bodyPr vert="horz" lIns="91440" tIns="45720" rIns="91440" bIns="45720" rtlCol="0" anchor="ctr"/>
          <a:lstStyle>
            <a:lvl1pPr algn="l">
              <a:defRPr sz="1020">
                <a:solidFill>
                  <a:schemeClr val="tx1">
                    <a:tint val="75000"/>
                  </a:schemeClr>
                </a:solidFill>
              </a:defRPr>
            </a:lvl1pPr>
          </a:lstStyle>
          <a:p>
            <a:fld id="{2A4D64B9-490F-40D5-897E-68E49B31B59E}" type="datetimeFigureOut">
              <a:rPr lang="en-US" smtClean="0"/>
              <a:t>1/25/2024</a:t>
            </a:fld>
            <a:endParaRPr lang="en-US" dirty="0"/>
          </a:p>
        </p:txBody>
      </p:sp>
      <p:sp>
        <p:nvSpPr>
          <p:cNvPr id="5" name="Footer Placeholder 4"/>
          <p:cNvSpPr>
            <a:spLocks noGrp="1"/>
          </p:cNvSpPr>
          <p:nvPr>
            <p:ph type="ftr" sz="quarter" idx="3"/>
          </p:nvPr>
        </p:nvSpPr>
        <p:spPr>
          <a:xfrm>
            <a:off x="2574608" y="10170162"/>
            <a:ext cx="2623185" cy="584200"/>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489258" y="10170162"/>
            <a:ext cx="1748790" cy="584200"/>
          </a:xfrm>
          <a:prstGeom prst="rect">
            <a:avLst/>
          </a:prstGeom>
        </p:spPr>
        <p:txBody>
          <a:bodyPr vert="horz" lIns="91440" tIns="45720" rIns="91440" bIns="45720" rtlCol="0" anchor="ctr"/>
          <a:lstStyle>
            <a:lvl1pPr algn="r">
              <a:defRPr sz="1020">
                <a:solidFill>
                  <a:schemeClr val="tx1">
                    <a:tint val="75000"/>
                  </a:schemeClr>
                </a:solidFill>
              </a:defRPr>
            </a:lvl1pPr>
          </a:lstStyle>
          <a:p>
            <a:fld id="{3615ACF7-754A-4674-85C1-6109E55DD49B}" type="slidenum">
              <a:rPr lang="en-US" smtClean="0"/>
              <a:t>‹#›</a:t>
            </a:fld>
            <a:endParaRPr lang="en-US" dirty="0"/>
          </a:p>
        </p:txBody>
      </p:sp>
    </p:spTree>
    <p:extLst>
      <p:ext uri="{BB962C8B-B14F-4D97-AF65-F5344CB8AC3E}">
        <p14:creationId xmlns:p14="http://schemas.microsoft.com/office/powerpoint/2010/main" val="3541086714"/>
      </p:ext>
    </p:extLst>
  </p:cSld>
  <p:clrMap bg1="lt1" tx1="dk1" bg2="lt2" tx2="dk2" accent1="accent1" accent2="accent2" accent3="accent3" accent4="accent4" accent5="accent5" accent6="accent6" hlink="hlink" folHlink="folHlink"/>
  <p:sldLayoutIdLst>
    <p:sldLayoutId id="2147483674" r:id="rId1"/>
    <p:sldLayoutId id="2147483662" r:id="rId2"/>
    <p:sldLayoutId id="2147483663" r:id="rId3"/>
    <p:sldLayoutId id="2147483677" r:id="rId4"/>
    <p:sldLayoutId id="2147483678" r:id="rId5"/>
    <p:sldLayoutId id="2147483664" r:id="rId6"/>
    <p:sldLayoutId id="2147483676" r:id="rId7"/>
    <p:sldLayoutId id="2147483681" r:id="rId8"/>
    <p:sldLayoutId id="2147483680" r:id="rId9"/>
    <p:sldLayoutId id="2147483672" r:id="rId10"/>
    <p:sldLayoutId id="2147483673" r:id="rId11"/>
    <p:sldLayoutId id="2147483665" r:id="rId12"/>
    <p:sldLayoutId id="2147483661" r:id="rId13"/>
    <p:sldLayoutId id="2147483666" r:id="rId14"/>
    <p:sldLayoutId id="2147483675" r:id="rId15"/>
    <p:sldLayoutId id="2147483667" r:id="rId16"/>
    <p:sldLayoutId id="2147483668" r:id="rId17"/>
    <p:sldLayoutId id="2147483669" r:id="rId18"/>
    <p:sldLayoutId id="2147483670" r:id="rId19"/>
    <p:sldLayoutId id="2147483671" r:id="rId20"/>
    <p:sldLayoutId id="2147483679" r:id="rId2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84202"/>
            <a:ext cx="6703695" cy="21209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34353" y="2921000"/>
            <a:ext cx="6703695"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4353" y="10170162"/>
            <a:ext cx="1748790" cy="584200"/>
          </a:xfrm>
          <a:prstGeom prst="rect">
            <a:avLst/>
          </a:prstGeom>
        </p:spPr>
        <p:txBody>
          <a:bodyPr vert="horz" lIns="91440" tIns="45720" rIns="91440" bIns="45720" rtlCol="0" anchor="ctr"/>
          <a:lstStyle>
            <a:lvl1pPr algn="l">
              <a:defRPr sz="1020">
                <a:solidFill>
                  <a:schemeClr val="tx1">
                    <a:tint val="75000"/>
                  </a:schemeClr>
                </a:solidFill>
              </a:defRPr>
            </a:lvl1pPr>
          </a:lstStyle>
          <a:p>
            <a:fld id="{2A4D64B9-490F-40D5-897E-68E49B31B59E}" type="datetimeFigureOut">
              <a:rPr lang="en-US" smtClean="0"/>
              <a:t>1/25/2024</a:t>
            </a:fld>
            <a:endParaRPr lang="en-US" dirty="0"/>
          </a:p>
        </p:txBody>
      </p:sp>
      <p:sp>
        <p:nvSpPr>
          <p:cNvPr id="5" name="Footer Placeholder 4"/>
          <p:cNvSpPr>
            <a:spLocks noGrp="1"/>
          </p:cNvSpPr>
          <p:nvPr>
            <p:ph type="ftr" sz="quarter" idx="3"/>
          </p:nvPr>
        </p:nvSpPr>
        <p:spPr>
          <a:xfrm>
            <a:off x="2574608" y="10170162"/>
            <a:ext cx="2623185" cy="584200"/>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489258" y="10170162"/>
            <a:ext cx="1748790" cy="584200"/>
          </a:xfrm>
          <a:prstGeom prst="rect">
            <a:avLst/>
          </a:prstGeom>
        </p:spPr>
        <p:txBody>
          <a:bodyPr vert="horz" lIns="91440" tIns="45720" rIns="91440" bIns="45720" rtlCol="0" anchor="ctr"/>
          <a:lstStyle>
            <a:lvl1pPr algn="r">
              <a:defRPr sz="1020">
                <a:solidFill>
                  <a:schemeClr val="tx1">
                    <a:tint val="75000"/>
                  </a:schemeClr>
                </a:solidFill>
              </a:defRPr>
            </a:lvl1pPr>
          </a:lstStyle>
          <a:p>
            <a:fld id="{3615ACF7-754A-4674-85C1-6109E55DD49B}" type="slidenum">
              <a:rPr lang="en-US" smtClean="0"/>
              <a:t>‹#›</a:t>
            </a:fld>
            <a:endParaRPr lang="en-US" dirty="0"/>
          </a:p>
        </p:txBody>
      </p:sp>
    </p:spTree>
    <p:extLst>
      <p:ext uri="{BB962C8B-B14F-4D97-AF65-F5344CB8AC3E}">
        <p14:creationId xmlns:p14="http://schemas.microsoft.com/office/powerpoint/2010/main" val="354108671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5" Type="http://schemas.openxmlformats.org/officeDocument/2006/relationships/image" Target="../media/image19.sv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5.png"/><Relationship Id="rId7" Type="http://schemas.openxmlformats.org/officeDocument/2006/relationships/image" Target="../media/image74.png"/><Relationship Id="rId2" Type="http://schemas.microsoft.com/office/2018/10/relationships/comments" Target="../comments/modernComment_124_40E42B14.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6.svg"/><Relationship Id="rId9"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microsoft.com/office/2018/10/relationships/comments" Target="../comments/modernComment_122_F562ED8A.xml"/><Relationship Id="rId1" Type="http://schemas.openxmlformats.org/officeDocument/2006/relationships/slideLayout" Target="../slideLayouts/slideLayout6.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microsoft.com/office/2007/relationships/hdphoto" Target="../media/hdphoto5.wdp"/><Relationship Id="rId18" Type="http://schemas.openxmlformats.org/officeDocument/2006/relationships/image" Target="../media/image90.png"/><Relationship Id="rId3" Type="http://schemas.openxmlformats.org/officeDocument/2006/relationships/image" Target="../media/image81.png"/><Relationship Id="rId21" Type="http://schemas.microsoft.com/office/2007/relationships/hdphoto" Target="../media/hdphoto9.wdp"/><Relationship Id="rId7" Type="http://schemas.microsoft.com/office/2007/relationships/hdphoto" Target="../media/hdphoto2.wdp"/><Relationship Id="rId12" Type="http://schemas.openxmlformats.org/officeDocument/2006/relationships/image" Target="../media/image87.png"/><Relationship Id="rId17" Type="http://schemas.microsoft.com/office/2007/relationships/hdphoto" Target="../media/hdphoto7.wdp"/><Relationship Id="rId2" Type="http://schemas.microsoft.com/office/2018/10/relationships/comments" Target="../comments/modernComment_10C_6D44C0A.xml"/><Relationship Id="rId16" Type="http://schemas.openxmlformats.org/officeDocument/2006/relationships/image" Target="../media/image89.png"/><Relationship Id="rId20"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84.png"/><Relationship Id="rId11" Type="http://schemas.microsoft.com/office/2007/relationships/hdphoto" Target="../media/hdphoto4.wdp"/><Relationship Id="rId5" Type="http://schemas.openxmlformats.org/officeDocument/2006/relationships/image" Target="../media/image83.png"/><Relationship Id="rId15" Type="http://schemas.microsoft.com/office/2007/relationships/hdphoto" Target="../media/hdphoto6.wdp"/><Relationship Id="rId23" Type="http://schemas.microsoft.com/office/2007/relationships/hdphoto" Target="../media/hdphoto10.wdp"/><Relationship Id="rId10" Type="http://schemas.openxmlformats.org/officeDocument/2006/relationships/image" Target="../media/image86.png"/><Relationship Id="rId19" Type="http://schemas.microsoft.com/office/2007/relationships/hdphoto" Target="../media/hdphoto8.wdp"/><Relationship Id="rId4" Type="http://schemas.openxmlformats.org/officeDocument/2006/relationships/image" Target="../media/image82.png"/><Relationship Id="rId9" Type="http://schemas.microsoft.com/office/2007/relationships/hdphoto" Target="../media/hdphoto3.wdp"/><Relationship Id="rId14" Type="http://schemas.openxmlformats.org/officeDocument/2006/relationships/image" Target="../media/image88.png"/><Relationship Id="rId22" Type="http://schemas.openxmlformats.org/officeDocument/2006/relationships/image" Target="../media/image92.png"/></Relationships>
</file>

<file path=ppt/slides/_rels/slide13.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3.png"/><Relationship Id="rId7" Type="http://schemas.openxmlformats.org/officeDocument/2006/relationships/image" Target="../media/image97.png"/><Relationship Id="rId2" Type="http://schemas.microsoft.com/office/2018/10/relationships/comments" Target="../comments/modernComment_123_3B02873A.xml"/><Relationship Id="rId1" Type="http://schemas.openxmlformats.org/officeDocument/2006/relationships/slideLayout" Target="../slideLayouts/slideLayout8.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4_31100C79.xml"/><Relationship Id="rId7" Type="http://schemas.openxmlformats.org/officeDocument/2006/relationships/image" Target="../media/image10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3.png"/><Relationship Id="rId4" Type="http://schemas.openxmlformats.org/officeDocument/2006/relationships/image" Target="../media/image99.png"/></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02.png"/><Relationship Id="rId2"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18/10/relationships/comments" Target="../comments/modernComment_108_EFF4BEFD.xml"/><Relationship Id="rId7" Type="http://schemas.microsoft.com/office/2007/relationships/hdphoto" Target="../media/hdphoto11.wdp"/><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83.png"/><Relationship Id="rId4" Type="http://schemas.openxmlformats.org/officeDocument/2006/relationships/image" Target="../media/image103.jpeg"/><Relationship Id="rId9" Type="http://schemas.microsoft.com/office/2007/relationships/hdphoto" Target="../media/hdphoto12.wdp"/></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3" Type="http://schemas.microsoft.com/office/2018/10/relationships/comments" Target="../comments/modernComment_127_E9D61E67.xml"/><Relationship Id="rId7" Type="http://schemas.openxmlformats.org/officeDocument/2006/relationships/image" Target="../media/image109.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jpeg"/></Relationships>
</file>

<file path=ppt/slides/_rels/slide1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jpeg"/><Relationship Id="rId7" Type="http://schemas.openxmlformats.org/officeDocument/2006/relationships/image" Target="../media/image115.svg"/><Relationship Id="rId2" Type="http://schemas.microsoft.com/office/2018/10/relationships/comments" Target="../comments/modernComment_126_AC803575.xml"/><Relationship Id="rId1" Type="http://schemas.openxmlformats.org/officeDocument/2006/relationships/slideLayout" Target="../slideLayouts/slideLayout13.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jpeg"/><Relationship Id="rId9" Type="http://schemas.microsoft.com/office/2007/relationships/hdphoto" Target="../media/hdphoto13.wdp"/></Relationships>
</file>

<file path=ppt/slides/_rels/slide19.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jpeg"/><Relationship Id="rId2" Type="http://schemas.microsoft.com/office/2018/10/relationships/comments" Target="../comments/modernComment_119_3796BF79.xml"/><Relationship Id="rId1" Type="http://schemas.openxmlformats.org/officeDocument/2006/relationships/slideLayout" Target="../slideLayouts/slideLayout33.xml"/><Relationship Id="rId6" Type="http://schemas.openxmlformats.org/officeDocument/2006/relationships/image" Target="../media/image23.png"/><Relationship Id="rId11" Type="http://schemas.openxmlformats.org/officeDocument/2006/relationships/image" Target="../media/image124.png"/><Relationship Id="rId5" Type="http://schemas.openxmlformats.org/officeDocument/2006/relationships/image" Target="../media/image119.svg"/><Relationship Id="rId10" Type="http://schemas.openxmlformats.org/officeDocument/2006/relationships/image" Target="../media/image123.jpeg"/><Relationship Id="rId4" Type="http://schemas.openxmlformats.org/officeDocument/2006/relationships/image" Target="../media/image118.png"/><Relationship Id="rId9" Type="http://schemas.openxmlformats.org/officeDocument/2006/relationships/image" Target="../media/image122.jpeg"/></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microsoft.com/office/2018/10/relationships/comments" Target="../comments/modernComment_11A_F83B9FF6.xml"/><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33.xml"/><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17.png"/><Relationship Id="rId7" Type="http://schemas.openxmlformats.org/officeDocument/2006/relationships/image" Target="../media/image130.jpeg"/><Relationship Id="rId2" Type="http://schemas.microsoft.com/office/2018/10/relationships/comments" Target="../comments/modernComment_12C_D4D1B79.xml"/><Relationship Id="rId1" Type="http://schemas.openxmlformats.org/officeDocument/2006/relationships/slideLayout" Target="../slideLayouts/slideLayout33.xml"/><Relationship Id="rId6" Type="http://schemas.openxmlformats.org/officeDocument/2006/relationships/image" Target="../media/image123.jpeg"/><Relationship Id="rId5" Type="http://schemas.openxmlformats.org/officeDocument/2006/relationships/image" Target="../media/image119.svg"/><Relationship Id="rId10" Type="http://schemas.openxmlformats.org/officeDocument/2006/relationships/image" Target="../media/image133.jpeg"/><Relationship Id="rId4" Type="http://schemas.openxmlformats.org/officeDocument/2006/relationships/image" Target="../media/image118.png"/><Relationship Id="rId9" Type="http://schemas.openxmlformats.org/officeDocument/2006/relationships/image" Target="../media/image132.jpeg"/></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36.jpeg"/></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8.jpeg"/><Relationship Id="rId7" Type="http://schemas.microsoft.com/office/2007/relationships/hdphoto" Target="../media/hdphoto14.wdp"/><Relationship Id="rId2" Type="http://schemas.openxmlformats.org/officeDocument/2006/relationships/image" Target="../media/image137.jpeg"/><Relationship Id="rId1" Type="http://schemas.openxmlformats.org/officeDocument/2006/relationships/slideLayout" Target="../slideLayouts/slideLayout8.xml"/><Relationship Id="rId6" Type="http://schemas.openxmlformats.org/officeDocument/2006/relationships/image" Target="../media/image140.png"/><Relationship Id="rId5" Type="http://schemas.openxmlformats.org/officeDocument/2006/relationships/image" Target="../media/image23.png"/><Relationship Id="rId4" Type="http://schemas.openxmlformats.org/officeDocument/2006/relationships/image" Target="../media/image139.jpeg"/></Relationships>
</file>

<file path=ppt/slides/_rels/slide24.xml.rels><?xml version="1.0" encoding="UTF-8" standalone="yes"?>
<Relationships xmlns="http://schemas.openxmlformats.org/package/2006/relationships"><Relationship Id="rId3" Type="http://schemas.openxmlformats.org/officeDocument/2006/relationships/image" Target="../media/image120.png"/><Relationship Id="rId2" Type="http://schemas.microsoft.com/office/2018/10/relationships/comments" Target="../comments/modernComment_10F_97D2EBBD.xml"/><Relationship Id="rId1" Type="http://schemas.openxmlformats.org/officeDocument/2006/relationships/slideLayout" Target="../slideLayouts/slideLayout16.xml"/><Relationship Id="rId4" Type="http://schemas.openxmlformats.org/officeDocument/2006/relationships/image" Target="../media/image142.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18/10/relationships/comments" Target="../comments/modernComment_11C_49EB8558.xml"/><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microsoft.com/office/2018/10/relationships/comments" Target="../comments/modernComment_10D_E211D87D.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7.jpe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01_FB780C6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jpeg"/><Relationship Id="rId12" Type="http://schemas.openxmlformats.org/officeDocument/2006/relationships/image" Target="../media/image49.png"/><Relationship Id="rId17" Type="http://schemas.openxmlformats.org/officeDocument/2006/relationships/image" Target="../media/image54.svg"/><Relationship Id="rId2" Type="http://schemas.microsoft.com/office/2018/10/relationships/comments" Target="../comments/modernComment_102_3E8A3DCD.xml"/><Relationship Id="rId16"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43.jpeg"/><Relationship Id="rId11" Type="http://schemas.openxmlformats.org/officeDocument/2006/relationships/image" Target="../media/image48.svg"/><Relationship Id="rId5" Type="http://schemas.openxmlformats.org/officeDocument/2006/relationships/image" Target="../media/image42.jpe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microsoft.com/office/2018/10/relationships/comments" Target="../comments/modernComment_111_A3500EF9.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 Id="rId9" Type="http://schemas.openxmlformats.org/officeDocument/2006/relationships/image" Target="../media/image61.png"/></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9.png"/><Relationship Id="rId2" Type="http://schemas.microsoft.com/office/2018/10/relationships/comments" Target="../comments/modernComment_115_67682EC7.xml"/><Relationship Id="rId1" Type="http://schemas.openxmlformats.org/officeDocument/2006/relationships/slideLayout" Target="../slideLayouts/slideLayout1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56.svg"/><Relationship Id="rId10" Type="http://schemas.openxmlformats.org/officeDocument/2006/relationships/image" Target="../media/image67.png"/><Relationship Id="rId4" Type="http://schemas.openxmlformats.org/officeDocument/2006/relationships/image" Target="../media/image55.png"/><Relationship Id="rId9" Type="http://schemas.openxmlformats.org/officeDocument/2006/relationships/image" Target="../media/image66.png"/><Relationship Id="rId1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48E6F5-9496-832F-45D4-D359AE891642}"/>
              </a:ext>
            </a:extLst>
          </p:cNvPr>
          <p:cNvPicPr>
            <a:picLocks noChangeAspect="1"/>
          </p:cNvPicPr>
          <p:nvPr/>
        </p:nvPicPr>
        <p:blipFill rotWithShape="1">
          <a:blip r:embed="rId2"/>
          <a:srcRect l="31508" b="132"/>
          <a:stretch/>
        </p:blipFill>
        <p:spPr>
          <a:xfrm>
            <a:off x="16664" y="-914400"/>
            <a:ext cx="7772401" cy="10972800"/>
          </a:xfrm>
          <a:prstGeom prst="rect">
            <a:avLst/>
          </a:prstGeom>
        </p:spPr>
      </p:pic>
      <p:pic>
        <p:nvPicPr>
          <p:cNvPr id="21" name="Picture 20" descr="A black and blue cover with white text&#10;&#10;Description automatically generated">
            <a:extLst>
              <a:ext uri="{FF2B5EF4-FFF2-40B4-BE49-F238E27FC236}">
                <a16:creationId xmlns:a16="http://schemas.microsoft.com/office/drawing/2014/main" id="{792F068E-4871-4334-1CE2-DF702BB153D6}"/>
              </a:ext>
            </a:extLst>
          </p:cNvPr>
          <p:cNvPicPr>
            <a:picLocks noChangeAspect="1"/>
          </p:cNvPicPr>
          <p:nvPr/>
        </p:nvPicPr>
        <p:blipFill rotWithShape="1">
          <a:blip r:embed="rId3">
            <a:extLst>
              <a:ext uri="{28A0092B-C50C-407E-A947-70E740481C1C}">
                <a14:useLocalDpi xmlns:a14="http://schemas.microsoft.com/office/drawing/2010/main" val="0"/>
              </a:ext>
            </a:extLst>
          </a:blip>
          <a:srcRect t="68781" b="6968"/>
          <a:stretch/>
        </p:blipFill>
        <p:spPr>
          <a:xfrm>
            <a:off x="16665" y="8311853"/>
            <a:ext cx="7772400" cy="2660947"/>
          </a:xfrm>
          <a:prstGeom prst="rect">
            <a:avLst/>
          </a:prstGeom>
        </p:spPr>
      </p:pic>
      <p:sp>
        <p:nvSpPr>
          <p:cNvPr id="9" name="TextBox 8">
            <a:extLst>
              <a:ext uri="{FF2B5EF4-FFF2-40B4-BE49-F238E27FC236}">
                <a16:creationId xmlns:a16="http://schemas.microsoft.com/office/drawing/2014/main" id="{A8B67C91-DEAF-8885-A96C-DF716B58A301}"/>
              </a:ext>
            </a:extLst>
          </p:cNvPr>
          <p:cNvSpPr txBox="1"/>
          <p:nvPr/>
        </p:nvSpPr>
        <p:spPr>
          <a:xfrm>
            <a:off x="1131836" y="4995867"/>
            <a:ext cx="6545878" cy="523220"/>
          </a:xfrm>
          <a:prstGeom prst="rect">
            <a:avLst/>
          </a:prstGeom>
          <a:noFill/>
        </p:spPr>
        <p:txBody>
          <a:bodyPr wrap="square" lIns="91440" tIns="45720" rIns="91440" bIns="45720" rtlCol="0" anchor="t">
            <a:spAutoFit/>
          </a:bodyPr>
          <a:lstStyle/>
          <a:p>
            <a:r>
              <a:rPr lang="en-US" sz="2800" b="1" dirty="0">
                <a:solidFill>
                  <a:srgbClr val="00B0F0"/>
                </a:solidFill>
                <a:latin typeface="Arial"/>
                <a:cs typeface="Arial"/>
              </a:rPr>
              <a:t>#02.</a:t>
            </a:r>
            <a:r>
              <a:rPr lang="en-US" sz="2800" dirty="0">
                <a:solidFill>
                  <a:schemeClr val="bg1"/>
                </a:solidFill>
                <a:latin typeface="Arial"/>
                <a:cs typeface="Arial"/>
              </a:rPr>
              <a:t>  SEPTIEMBRE –DICIEMBRE 2023</a:t>
            </a:r>
          </a:p>
        </p:txBody>
      </p:sp>
      <p:sp>
        <p:nvSpPr>
          <p:cNvPr id="11" name="TextBox 10">
            <a:extLst>
              <a:ext uri="{FF2B5EF4-FFF2-40B4-BE49-F238E27FC236}">
                <a16:creationId xmlns:a16="http://schemas.microsoft.com/office/drawing/2014/main" id="{E7082ABA-89D9-0093-28FE-7D5032CA7025}"/>
              </a:ext>
            </a:extLst>
          </p:cNvPr>
          <p:cNvSpPr txBox="1"/>
          <p:nvPr/>
        </p:nvSpPr>
        <p:spPr>
          <a:xfrm>
            <a:off x="1780224" y="2885688"/>
            <a:ext cx="5483389" cy="5201424"/>
          </a:xfrm>
          <a:prstGeom prst="rect">
            <a:avLst/>
          </a:prstGeom>
          <a:noFill/>
        </p:spPr>
        <p:txBody>
          <a:bodyPr wrap="square" lIns="91440" tIns="45720" rIns="91440" bIns="45720" rtlCol="0" anchor="t">
            <a:spAutoFit/>
          </a:bodyPr>
          <a:lstStyle/>
          <a:p>
            <a:r>
              <a:rPr lang="es-DO" sz="16600" dirty="0">
                <a:solidFill>
                  <a:schemeClr val="bg1"/>
                </a:solidFill>
                <a:latin typeface="Bebas Neue"/>
              </a:rPr>
              <a:t>Boletín </a:t>
            </a:r>
            <a:endParaRPr lang="es-DO" sz="16600" dirty="0">
              <a:solidFill>
                <a:schemeClr val="bg1"/>
              </a:solidFill>
              <a:latin typeface="Bebas Neue" panose="020B0606020202050201" pitchFamily="34" charset="0"/>
            </a:endParaRPr>
          </a:p>
        </p:txBody>
      </p:sp>
      <p:pic>
        <p:nvPicPr>
          <p:cNvPr id="20" name="Graphic 19">
            <a:extLst>
              <a:ext uri="{FF2B5EF4-FFF2-40B4-BE49-F238E27FC236}">
                <a16:creationId xmlns:a16="http://schemas.microsoft.com/office/drawing/2014/main" id="{D8148BF9-D10C-3374-0A48-958D365ABD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521919" y="561993"/>
            <a:ext cx="3239437" cy="304800"/>
          </a:xfrm>
          <a:prstGeom prst="rect">
            <a:avLst/>
          </a:prstGeom>
        </p:spPr>
      </p:pic>
    </p:spTree>
    <p:extLst>
      <p:ext uri="{BB962C8B-B14F-4D97-AF65-F5344CB8AC3E}">
        <p14:creationId xmlns:p14="http://schemas.microsoft.com/office/powerpoint/2010/main" val="1833060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5">
            <a:extLst>
              <a:ext uri="{FF2B5EF4-FFF2-40B4-BE49-F238E27FC236}">
                <a16:creationId xmlns:a16="http://schemas.microsoft.com/office/drawing/2014/main" id="{0725EFCA-A0A1-B969-4277-346B24D0FDF9}"/>
              </a:ext>
            </a:extLst>
          </p:cNvPr>
          <p:cNvSpPr txBox="1"/>
          <p:nvPr/>
        </p:nvSpPr>
        <p:spPr>
          <a:xfrm>
            <a:off x="3028736" y="439619"/>
            <a:ext cx="4743664" cy="1200329"/>
          </a:xfrm>
          <a:prstGeom prst="rect">
            <a:avLst/>
          </a:prstGeom>
          <a:noFill/>
        </p:spPr>
        <p:txBody>
          <a:bodyPr wrap="square" lIns="91440" tIns="45720" rIns="91440" bIns="45720" rtlCol="0" anchor="t">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3600" dirty="0">
                <a:solidFill>
                  <a:schemeClr val="bg1"/>
                </a:solidFill>
                <a:latin typeface="Haettenschweiler"/>
              </a:rPr>
              <a:t>Promociones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3600" dirty="0">
                <a:solidFill>
                  <a:schemeClr val="bg1"/>
                </a:solidFill>
                <a:latin typeface="Haettenschweiler"/>
              </a:rPr>
              <a:t>Septiembre – Diciembre 2023 </a:t>
            </a:r>
          </a:p>
        </p:txBody>
      </p:sp>
      <p:pic>
        <p:nvPicPr>
          <p:cNvPr id="4" name="Graphic 3">
            <a:extLst>
              <a:ext uri="{FF2B5EF4-FFF2-40B4-BE49-F238E27FC236}">
                <a16:creationId xmlns:a16="http://schemas.microsoft.com/office/drawing/2014/main" id="{B40A3E1A-61A8-34C8-2382-B11ABAC425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56" y="347825"/>
            <a:ext cx="926339" cy="926339"/>
          </a:xfrm>
          <a:prstGeom prst="rect">
            <a:avLst/>
          </a:prstGeom>
        </p:spPr>
      </p:pic>
      <p:pic>
        <p:nvPicPr>
          <p:cNvPr id="2" name="Picture 1">
            <a:extLst>
              <a:ext uri="{FF2B5EF4-FFF2-40B4-BE49-F238E27FC236}">
                <a16:creationId xmlns:a16="http://schemas.microsoft.com/office/drawing/2014/main" id="{C38A8124-0967-7C1D-9A49-7132B7CC4B65}"/>
              </a:ext>
            </a:extLst>
          </p:cNvPr>
          <p:cNvPicPr>
            <a:picLocks noChangeAspect="1"/>
          </p:cNvPicPr>
          <p:nvPr/>
        </p:nvPicPr>
        <p:blipFill>
          <a:blip r:embed="rId5"/>
          <a:stretch>
            <a:fillRect/>
          </a:stretch>
        </p:blipFill>
        <p:spPr>
          <a:xfrm>
            <a:off x="242487" y="2515590"/>
            <a:ext cx="2106381" cy="2523744"/>
          </a:xfrm>
          <a:prstGeom prst="rect">
            <a:avLst/>
          </a:prstGeom>
        </p:spPr>
      </p:pic>
      <p:pic>
        <p:nvPicPr>
          <p:cNvPr id="5" name="Picture 4">
            <a:extLst>
              <a:ext uri="{FF2B5EF4-FFF2-40B4-BE49-F238E27FC236}">
                <a16:creationId xmlns:a16="http://schemas.microsoft.com/office/drawing/2014/main" id="{E5E698A2-2A3D-262F-F6FD-4F5768593F13}"/>
              </a:ext>
            </a:extLst>
          </p:cNvPr>
          <p:cNvPicPr>
            <a:picLocks noChangeAspect="1"/>
          </p:cNvPicPr>
          <p:nvPr/>
        </p:nvPicPr>
        <p:blipFill>
          <a:blip r:embed="rId6"/>
          <a:stretch>
            <a:fillRect/>
          </a:stretch>
        </p:blipFill>
        <p:spPr>
          <a:xfrm>
            <a:off x="2686843" y="2515590"/>
            <a:ext cx="2114234" cy="2523744"/>
          </a:xfrm>
          <a:prstGeom prst="rect">
            <a:avLst/>
          </a:prstGeom>
        </p:spPr>
      </p:pic>
      <p:pic>
        <p:nvPicPr>
          <p:cNvPr id="6" name="Picture 5">
            <a:extLst>
              <a:ext uri="{FF2B5EF4-FFF2-40B4-BE49-F238E27FC236}">
                <a16:creationId xmlns:a16="http://schemas.microsoft.com/office/drawing/2014/main" id="{51666E0B-891F-897C-2C25-E2DEAC9684B0}"/>
              </a:ext>
            </a:extLst>
          </p:cNvPr>
          <p:cNvPicPr>
            <a:picLocks noChangeAspect="1"/>
          </p:cNvPicPr>
          <p:nvPr/>
        </p:nvPicPr>
        <p:blipFill>
          <a:blip r:embed="rId7"/>
          <a:stretch>
            <a:fillRect/>
          </a:stretch>
        </p:blipFill>
        <p:spPr>
          <a:xfrm>
            <a:off x="5139053" y="2515590"/>
            <a:ext cx="2103120" cy="2523744"/>
          </a:xfrm>
          <a:prstGeom prst="rect">
            <a:avLst/>
          </a:prstGeom>
        </p:spPr>
      </p:pic>
      <p:pic>
        <p:nvPicPr>
          <p:cNvPr id="11" name="Picture 10" descr="A close-up of a person&#10;&#10;Description automatically generated">
            <a:extLst>
              <a:ext uri="{FF2B5EF4-FFF2-40B4-BE49-F238E27FC236}">
                <a16:creationId xmlns:a16="http://schemas.microsoft.com/office/drawing/2014/main" id="{CB92DDB3-9A6C-C160-B78D-ABC20B08F7AF}"/>
              </a:ext>
            </a:extLst>
          </p:cNvPr>
          <p:cNvPicPr>
            <a:picLocks noChangeAspect="1"/>
          </p:cNvPicPr>
          <p:nvPr/>
        </p:nvPicPr>
        <p:blipFill>
          <a:blip r:embed="rId8"/>
          <a:stretch>
            <a:fillRect/>
          </a:stretch>
        </p:blipFill>
        <p:spPr>
          <a:xfrm>
            <a:off x="261975" y="5293035"/>
            <a:ext cx="2104673" cy="2523744"/>
          </a:xfrm>
          <a:prstGeom prst="rect">
            <a:avLst/>
          </a:prstGeom>
        </p:spPr>
      </p:pic>
      <p:pic>
        <p:nvPicPr>
          <p:cNvPr id="12" name="Picture 11" descr="A person in a suit smiling&#10;&#10;Description automatically generated">
            <a:extLst>
              <a:ext uri="{FF2B5EF4-FFF2-40B4-BE49-F238E27FC236}">
                <a16:creationId xmlns:a16="http://schemas.microsoft.com/office/drawing/2014/main" id="{F90FA27C-8971-1867-A5DE-52CD81017F99}"/>
              </a:ext>
            </a:extLst>
          </p:cNvPr>
          <p:cNvPicPr>
            <a:picLocks noChangeAspect="1"/>
          </p:cNvPicPr>
          <p:nvPr/>
        </p:nvPicPr>
        <p:blipFill>
          <a:blip r:embed="rId9"/>
          <a:stretch>
            <a:fillRect/>
          </a:stretch>
        </p:blipFill>
        <p:spPr>
          <a:xfrm>
            <a:off x="2685241" y="5300272"/>
            <a:ext cx="2105903" cy="2523744"/>
          </a:xfrm>
          <a:prstGeom prst="rect">
            <a:avLst/>
          </a:prstGeom>
        </p:spPr>
      </p:pic>
      <p:sp>
        <p:nvSpPr>
          <p:cNvPr id="7" name="TextBox 6">
            <a:extLst>
              <a:ext uri="{FF2B5EF4-FFF2-40B4-BE49-F238E27FC236}">
                <a16:creationId xmlns:a16="http://schemas.microsoft.com/office/drawing/2014/main" id="{3BA6EDD6-5915-5AD6-6774-50488D4A0000}"/>
              </a:ext>
            </a:extLst>
          </p:cNvPr>
          <p:cNvSpPr txBox="1"/>
          <p:nvPr/>
        </p:nvSpPr>
        <p:spPr>
          <a:xfrm>
            <a:off x="2239468" y="9113369"/>
            <a:ext cx="5123217" cy="1419812"/>
          </a:xfrm>
          <a:prstGeom prst="rect">
            <a:avLst/>
          </a:prstGeom>
          <a:noFill/>
        </p:spPr>
        <p:txBody>
          <a:bodyPr wrap="square" rtlCol="0">
            <a:spAutoFit/>
          </a:bodyPr>
          <a:lstStyle/>
          <a:p>
            <a:pPr algn="just">
              <a:lnSpc>
                <a:spcPct val="150000"/>
              </a:lnSpc>
            </a:pPr>
            <a:r>
              <a:rPr lang="es-ES" sz="2000" b="0" i="0" dirty="0">
                <a:solidFill>
                  <a:srgbClr val="000000"/>
                </a:solidFill>
                <a:effectLst/>
                <a:latin typeface="Arial Nova Cond" panose="020B0506020202020204" pitchFamily="34" charset="0"/>
              </a:rPr>
              <a:t>Recuerda siempre mantenerte en Desarrollo, las oportunidades internas no avisan, </a:t>
            </a:r>
            <a:r>
              <a:rPr lang="es-ES" sz="2000" b="1" i="1" dirty="0">
                <a:solidFill>
                  <a:srgbClr val="000000"/>
                </a:solidFill>
                <a:effectLst/>
                <a:latin typeface="Arial Nova Cond" panose="020B0506020202020204" pitchFamily="34" charset="0"/>
              </a:rPr>
              <a:t>¡asegúrate de estar listo para brillar cuando lleguen!</a:t>
            </a:r>
            <a:endParaRPr lang="en-US" sz="2000" b="1" i="1" dirty="0">
              <a:latin typeface="Arial Nova Cond" panose="020B0506020202020204" pitchFamily="34" charset="0"/>
            </a:endParaRPr>
          </a:p>
        </p:txBody>
      </p:sp>
      <p:sp>
        <p:nvSpPr>
          <p:cNvPr id="9" name="TextBox 8">
            <a:extLst>
              <a:ext uri="{FF2B5EF4-FFF2-40B4-BE49-F238E27FC236}">
                <a16:creationId xmlns:a16="http://schemas.microsoft.com/office/drawing/2014/main" id="{EA36490C-6C9D-7FAF-8C98-A3B32972A79A}"/>
              </a:ext>
            </a:extLst>
          </p:cNvPr>
          <p:cNvSpPr txBox="1"/>
          <p:nvPr/>
        </p:nvSpPr>
        <p:spPr>
          <a:xfrm>
            <a:off x="4949371" y="5486400"/>
            <a:ext cx="2561054" cy="2281476"/>
          </a:xfrm>
          <a:prstGeom prst="roundRect">
            <a:avLst/>
          </a:prstGeom>
          <a:noFill/>
          <a:ln w="19050">
            <a:noFill/>
          </a:ln>
        </p:spPr>
        <p:txBody>
          <a:bodyPr wrap="square" lIns="91440" tIns="45720" rIns="91440" bIns="45720" rtlCol="0" anchor="t">
            <a:spAutoFit/>
          </a:bodyPr>
          <a:lstStyle/>
          <a:p>
            <a:pPr algn="ctr"/>
            <a:r>
              <a:rPr lang="es-DO" sz="3200" b="1" i="1" dirty="0">
                <a:latin typeface="Arial Nova Cond" panose="020B0506020202020204" pitchFamily="34" charset="0"/>
                <a:cs typeface="Times New Roman"/>
              </a:rPr>
              <a:t>Aquí es donde tu trabajo hace la diferencia</a:t>
            </a:r>
            <a:endParaRPr lang="es-DO" sz="3200" b="1" i="1" kern="1200" dirty="0">
              <a:latin typeface="Arial Nova Cond" panose="020B0506020202020204" pitchFamily="34" charset="0"/>
              <a:cs typeface="Times New Roman"/>
            </a:endParaRPr>
          </a:p>
        </p:txBody>
      </p:sp>
    </p:spTree>
    <p:extLst>
      <p:ext uri="{BB962C8B-B14F-4D97-AF65-F5344CB8AC3E}">
        <p14:creationId xmlns:p14="http://schemas.microsoft.com/office/powerpoint/2010/main" val="1088695060"/>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olored circles with a logo&#10;&#10;Description automatically generated">
            <a:extLst>
              <a:ext uri="{FF2B5EF4-FFF2-40B4-BE49-F238E27FC236}">
                <a16:creationId xmlns:a16="http://schemas.microsoft.com/office/drawing/2014/main" id="{77DB6241-2EAD-6A09-7DC1-B78EE5869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426" y="3821268"/>
            <a:ext cx="3091463" cy="713415"/>
          </a:xfrm>
          <a:prstGeom prst="rect">
            <a:avLst/>
          </a:prstGeom>
        </p:spPr>
      </p:pic>
      <p:pic>
        <p:nvPicPr>
          <p:cNvPr id="5" name="Picture 4">
            <a:extLst>
              <a:ext uri="{FF2B5EF4-FFF2-40B4-BE49-F238E27FC236}">
                <a16:creationId xmlns:a16="http://schemas.microsoft.com/office/drawing/2014/main" id="{198DD0F8-6D60-5E87-E5BC-B8D1AF971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279" y="1431207"/>
            <a:ext cx="2185976" cy="768293"/>
          </a:xfrm>
          <a:prstGeom prst="rect">
            <a:avLst/>
          </a:prstGeom>
        </p:spPr>
      </p:pic>
      <p:sp>
        <p:nvSpPr>
          <p:cNvPr id="7" name="TextBox 6">
            <a:extLst>
              <a:ext uri="{FF2B5EF4-FFF2-40B4-BE49-F238E27FC236}">
                <a16:creationId xmlns:a16="http://schemas.microsoft.com/office/drawing/2014/main" id="{636236F8-6F49-9D83-9DF4-7B65342A3920}"/>
              </a:ext>
            </a:extLst>
          </p:cNvPr>
          <p:cNvSpPr txBox="1"/>
          <p:nvPr/>
        </p:nvSpPr>
        <p:spPr>
          <a:xfrm>
            <a:off x="4750008" y="3458928"/>
            <a:ext cx="2662518" cy="369332"/>
          </a:xfrm>
          <a:prstGeom prst="rect">
            <a:avLst/>
          </a:prstGeom>
          <a:noFill/>
        </p:spPr>
        <p:txBody>
          <a:bodyPr wrap="square" lIns="91440" tIns="45720" rIns="91440" bIns="45720" rtlCol="0" anchor="t">
            <a:spAutoFit/>
          </a:bodyPr>
          <a:lstStyle/>
          <a:p>
            <a:pPr algn="ctr"/>
            <a:r>
              <a:rPr lang="en-US" b="1" dirty="0">
                <a:solidFill>
                  <a:schemeClr val="tx1">
                    <a:lumMod val="75000"/>
                    <a:lumOff val="25000"/>
                  </a:schemeClr>
                </a:solidFill>
                <a:latin typeface="Montserrat Bold"/>
              </a:rPr>
              <a:t>I Care About:</a:t>
            </a:r>
          </a:p>
        </p:txBody>
      </p:sp>
      <p:sp>
        <p:nvSpPr>
          <p:cNvPr id="10" name="TextBox 9">
            <a:extLst>
              <a:ext uri="{FF2B5EF4-FFF2-40B4-BE49-F238E27FC236}">
                <a16:creationId xmlns:a16="http://schemas.microsoft.com/office/drawing/2014/main" id="{5E150820-65E3-2515-A329-9C17C2AE366E}"/>
              </a:ext>
            </a:extLst>
          </p:cNvPr>
          <p:cNvSpPr txBox="1"/>
          <p:nvPr/>
        </p:nvSpPr>
        <p:spPr>
          <a:xfrm>
            <a:off x="870980" y="4843447"/>
            <a:ext cx="6030440" cy="1107996"/>
          </a:xfrm>
          <a:prstGeom prst="rect">
            <a:avLst/>
          </a:prstGeom>
          <a:noFill/>
        </p:spPr>
        <p:txBody>
          <a:bodyPr wrap="square" lIns="91440" tIns="45720" rIns="91440" bIns="45720" rtlCol="0" anchor="t">
            <a:spAutoFit/>
          </a:bodyPr>
          <a:lstStyle/>
          <a:p>
            <a:pPr algn="ctr"/>
            <a:r>
              <a:rPr lang="es-DO" sz="2200" b="1" dirty="0">
                <a:solidFill>
                  <a:srgbClr val="373F8E"/>
                </a:solidFill>
                <a:latin typeface="Arial Nova Cond" panose="020B0506020202020204" pitchFamily="34" charset="0"/>
              </a:rPr>
              <a:t>Nos interesa conocer tu Historia...</a:t>
            </a:r>
            <a:endParaRPr lang="en-US" dirty="0">
              <a:solidFill>
                <a:srgbClr val="000000"/>
              </a:solidFill>
              <a:latin typeface="Arial Nova Cond" panose="020B0506020202020204" pitchFamily="34" charset="0"/>
              <a:cs typeface="Calibri" panose="020F0502020204030204"/>
            </a:endParaRPr>
          </a:p>
          <a:p>
            <a:pPr algn="ctr"/>
            <a:r>
              <a:rPr lang="es-DO" sz="2200" b="1" dirty="0">
                <a:solidFill>
                  <a:srgbClr val="373F8E"/>
                </a:solidFill>
                <a:latin typeface="Arial Nova Cond" panose="020B0506020202020204" pitchFamily="34" charset="0"/>
              </a:rPr>
              <a:t>¿Alguna vez tú, un miembro de tu familia o algún amigo ha usado un producto de Baxter?</a:t>
            </a:r>
          </a:p>
        </p:txBody>
      </p:sp>
      <p:pic>
        <p:nvPicPr>
          <p:cNvPr id="11" name="Picture 10" descr="A qr code on a blue and yellow background&#10;&#10;Description automatically generated">
            <a:extLst>
              <a:ext uri="{FF2B5EF4-FFF2-40B4-BE49-F238E27FC236}">
                <a16:creationId xmlns:a16="http://schemas.microsoft.com/office/drawing/2014/main" id="{53F25AE8-2A2B-EAC4-9E81-93F69374E240}"/>
              </a:ext>
            </a:extLst>
          </p:cNvPr>
          <p:cNvPicPr>
            <a:picLocks noChangeAspect="1"/>
          </p:cNvPicPr>
          <p:nvPr/>
        </p:nvPicPr>
        <p:blipFill>
          <a:blip r:embed="rId5"/>
          <a:stretch>
            <a:fillRect/>
          </a:stretch>
        </p:blipFill>
        <p:spPr>
          <a:xfrm>
            <a:off x="1810478" y="6284734"/>
            <a:ext cx="3883414" cy="3886200"/>
          </a:xfrm>
          <a:prstGeom prst="rect">
            <a:avLst/>
          </a:prstGeom>
        </p:spPr>
      </p:pic>
      <p:pic>
        <p:nvPicPr>
          <p:cNvPr id="9" name="Picture 8" descr="A person with a beard and a baby&#10;&#10;Description automatically generated">
            <a:extLst>
              <a:ext uri="{FF2B5EF4-FFF2-40B4-BE49-F238E27FC236}">
                <a16:creationId xmlns:a16="http://schemas.microsoft.com/office/drawing/2014/main" id="{EB981FC2-C6CF-C1C7-E061-62E14B5DCBE6}"/>
              </a:ext>
            </a:extLst>
          </p:cNvPr>
          <p:cNvPicPr>
            <a:picLocks noChangeAspect="1"/>
          </p:cNvPicPr>
          <p:nvPr/>
        </p:nvPicPr>
        <p:blipFill>
          <a:blip r:embed="rId6"/>
          <a:stretch>
            <a:fillRect/>
          </a:stretch>
        </p:blipFill>
        <p:spPr>
          <a:xfrm>
            <a:off x="228380" y="1815252"/>
            <a:ext cx="4095868" cy="2719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1690125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4B3B2-92CA-EAAF-92E1-916CB6968740}"/>
              </a:ext>
            </a:extLst>
          </p:cNvPr>
          <p:cNvSpPr txBox="1"/>
          <p:nvPr/>
        </p:nvSpPr>
        <p:spPr>
          <a:xfrm>
            <a:off x="434990" y="180698"/>
            <a:ext cx="3220239" cy="1508105"/>
          </a:xfrm>
          <a:prstGeom prst="rect">
            <a:avLst/>
          </a:prstGeom>
          <a:noFill/>
        </p:spPr>
        <p:txBody>
          <a:bodyPr wrap="square" lIns="91440" tIns="45720" rIns="91440" bIns="45720" anchor="t">
            <a:spAutoFit/>
          </a:bodyPr>
          <a:lstStyle/>
          <a:p>
            <a:r>
              <a:rPr lang="es-DO" sz="3000" b="1" spc="300" dirty="0">
                <a:solidFill>
                  <a:schemeClr val="bg1"/>
                </a:solidFill>
                <a:latin typeface="Arial"/>
                <a:cs typeface="Arial"/>
              </a:rPr>
              <a:t>LOS HÉROES</a:t>
            </a:r>
          </a:p>
          <a:p>
            <a:r>
              <a:rPr lang="en-US" sz="3200" dirty="0">
                <a:solidFill>
                  <a:schemeClr val="bg1"/>
                </a:solidFill>
                <a:latin typeface="Haettenschweiler"/>
              </a:rPr>
              <a:t>Sept – Dic 2023</a:t>
            </a:r>
          </a:p>
          <a:p>
            <a:endParaRPr lang="en-US" sz="3000" b="1" spc="300" dirty="0">
              <a:solidFill>
                <a:schemeClr val="bg1"/>
              </a:solidFill>
              <a:latin typeface="Arial" panose="020B0604020202020204" pitchFamily="34" charset="0"/>
              <a:cs typeface="Arial" panose="020B0604020202020204" pitchFamily="34" charset="0"/>
            </a:endParaRPr>
          </a:p>
        </p:txBody>
      </p:sp>
      <p:pic>
        <p:nvPicPr>
          <p:cNvPr id="5" name="Picture 4" descr="A blue flag with white stitching&#10;&#10;Description automatically generated">
            <a:extLst>
              <a:ext uri="{FF2B5EF4-FFF2-40B4-BE49-F238E27FC236}">
                <a16:creationId xmlns:a16="http://schemas.microsoft.com/office/drawing/2014/main" id="{EB3E3CEA-7C2E-58CE-9EF7-ADC87CD0F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017" y="9722346"/>
            <a:ext cx="1654815" cy="1243104"/>
          </a:xfrm>
          <a:prstGeom prst="rect">
            <a:avLst/>
          </a:prstGeom>
        </p:spPr>
      </p:pic>
      <p:sp>
        <p:nvSpPr>
          <p:cNvPr id="19" name="TextBox 18">
            <a:extLst>
              <a:ext uri="{FF2B5EF4-FFF2-40B4-BE49-F238E27FC236}">
                <a16:creationId xmlns:a16="http://schemas.microsoft.com/office/drawing/2014/main" id="{185C3C54-02D7-FB4C-8685-9E2C239EA303}"/>
              </a:ext>
            </a:extLst>
          </p:cNvPr>
          <p:cNvSpPr txBox="1"/>
          <p:nvPr/>
        </p:nvSpPr>
        <p:spPr>
          <a:xfrm>
            <a:off x="4959557" y="4712798"/>
            <a:ext cx="2551051" cy="584775"/>
          </a:xfrm>
          <a:prstGeom prst="rect">
            <a:avLst/>
          </a:prstGeom>
          <a:noFill/>
        </p:spPr>
        <p:txBody>
          <a:bodyPr wrap="square">
            <a:spAutoFit/>
          </a:bodyPr>
          <a:lstStyle/>
          <a:p>
            <a:pPr algn="ctr">
              <a:spcBef>
                <a:spcPts val="600"/>
              </a:spcBef>
              <a:spcAft>
                <a:spcPts val="300"/>
              </a:spcAft>
            </a:pPr>
            <a:r>
              <a:rPr lang="es-DO" sz="1600" b="1" spc="300" dirty="0">
                <a:solidFill>
                  <a:srgbClr val="00B0F0"/>
                </a:solidFill>
                <a:latin typeface="Arial Nova Cond" panose="020B0506020202020204" pitchFamily="34" charset="0"/>
                <a:cs typeface="Arial" panose="020B0604020202020204" pitchFamily="34" charset="0"/>
              </a:rPr>
              <a:t>Héroes del año 2023</a:t>
            </a:r>
          </a:p>
        </p:txBody>
      </p:sp>
      <p:pic>
        <p:nvPicPr>
          <p:cNvPr id="27" name="Picture 26" descr="A blue and green logo&#10;&#10;Description automatically generated">
            <a:extLst>
              <a:ext uri="{FF2B5EF4-FFF2-40B4-BE49-F238E27FC236}">
                <a16:creationId xmlns:a16="http://schemas.microsoft.com/office/drawing/2014/main" id="{D3F1B337-271E-1431-049E-A10A3E5E2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340" y="901198"/>
            <a:ext cx="1466492" cy="1466492"/>
          </a:xfrm>
          <a:prstGeom prst="rect">
            <a:avLst/>
          </a:prstGeom>
        </p:spPr>
      </p:pic>
      <p:pic>
        <p:nvPicPr>
          <p:cNvPr id="31" name="Picture 30">
            <a:extLst>
              <a:ext uri="{FF2B5EF4-FFF2-40B4-BE49-F238E27FC236}">
                <a16:creationId xmlns:a16="http://schemas.microsoft.com/office/drawing/2014/main" id="{EAA7896A-D9DF-84A4-B51A-76886453BF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1823" y="3050192"/>
            <a:ext cx="1390451" cy="1656541"/>
          </a:xfrm>
          <a:prstGeom prst="rect">
            <a:avLst/>
          </a:prstGeom>
        </p:spPr>
      </p:pic>
      <p:sp>
        <p:nvSpPr>
          <p:cNvPr id="11" name="Rectangle 10">
            <a:extLst>
              <a:ext uri="{FF2B5EF4-FFF2-40B4-BE49-F238E27FC236}">
                <a16:creationId xmlns:a16="http://schemas.microsoft.com/office/drawing/2014/main" id="{944CFC8C-F008-7275-B6E1-D297529ACD6D}"/>
              </a:ext>
            </a:extLst>
          </p:cNvPr>
          <p:cNvSpPr/>
          <p:nvPr/>
        </p:nvSpPr>
        <p:spPr>
          <a:xfrm>
            <a:off x="324435" y="4472476"/>
            <a:ext cx="2082024" cy="1678385"/>
          </a:xfrm>
          <a:custGeom>
            <a:avLst/>
            <a:gdLst>
              <a:gd name="connsiteX0" fmla="*/ 0 w 2082024"/>
              <a:gd name="connsiteY0" fmla="*/ 0 h 1678385"/>
              <a:gd name="connsiteX1" fmla="*/ 694008 w 2082024"/>
              <a:gd name="connsiteY1" fmla="*/ 0 h 1678385"/>
              <a:gd name="connsiteX2" fmla="*/ 1346376 w 2082024"/>
              <a:gd name="connsiteY2" fmla="*/ 0 h 1678385"/>
              <a:gd name="connsiteX3" fmla="*/ 2082024 w 2082024"/>
              <a:gd name="connsiteY3" fmla="*/ 0 h 1678385"/>
              <a:gd name="connsiteX4" fmla="*/ 2082024 w 2082024"/>
              <a:gd name="connsiteY4" fmla="*/ 576246 h 1678385"/>
              <a:gd name="connsiteX5" fmla="*/ 2082024 w 2082024"/>
              <a:gd name="connsiteY5" fmla="*/ 1135707 h 1678385"/>
              <a:gd name="connsiteX6" fmla="*/ 2082024 w 2082024"/>
              <a:gd name="connsiteY6" fmla="*/ 1678385 h 1678385"/>
              <a:gd name="connsiteX7" fmla="*/ 1450477 w 2082024"/>
              <a:gd name="connsiteY7" fmla="*/ 1678385 h 1678385"/>
              <a:gd name="connsiteX8" fmla="*/ 756469 w 2082024"/>
              <a:gd name="connsiteY8" fmla="*/ 1678385 h 1678385"/>
              <a:gd name="connsiteX9" fmla="*/ 0 w 2082024"/>
              <a:gd name="connsiteY9" fmla="*/ 1678385 h 1678385"/>
              <a:gd name="connsiteX10" fmla="*/ 0 w 2082024"/>
              <a:gd name="connsiteY10" fmla="*/ 1085356 h 1678385"/>
              <a:gd name="connsiteX11" fmla="*/ 0 w 2082024"/>
              <a:gd name="connsiteY11" fmla="*/ 542678 h 1678385"/>
              <a:gd name="connsiteX12" fmla="*/ 0 w 2082024"/>
              <a:gd name="connsiteY12" fmla="*/ 0 h 167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2024" h="1678385" extrusionOk="0">
                <a:moveTo>
                  <a:pt x="0" y="0"/>
                </a:moveTo>
                <a:cubicBezTo>
                  <a:pt x="302997" y="31085"/>
                  <a:pt x="352096" y="8971"/>
                  <a:pt x="694008" y="0"/>
                </a:cubicBezTo>
                <a:cubicBezTo>
                  <a:pt x="1035920" y="-8971"/>
                  <a:pt x="1202647" y="32436"/>
                  <a:pt x="1346376" y="0"/>
                </a:cubicBezTo>
                <a:cubicBezTo>
                  <a:pt x="1490105" y="-32436"/>
                  <a:pt x="1750334" y="16383"/>
                  <a:pt x="2082024" y="0"/>
                </a:cubicBezTo>
                <a:cubicBezTo>
                  <a:pt x="2106223" y="180390"/>
                  <a:pt x="2067184" y="338925"/>
                  <a:pt x="2082024" y="576246"/>
                </a:cubicBezTo>
                <a:cubicBezTo>
                  <a:pt x="2096864" y="813567"/>
                  <a:pt x="2086015" y="921737"/>
                  <a:pt x="2082024" y="1135707"/>
                </a:cubicBezTo>
                <a:cubicBezTo>
                  <a:pt x="2078033" y="1349677"/>
                  <a:pt x="2059158" y="1547828"/>
                  <a:pt x="2082024" y="1678385"/>
                </a:cubicBezTo>
                <a:cubicBezTo>
                  <a:pt x="1815132" y="1702960"/>
                  <a:pt x="1675888" y="1653140"/>
                  <a:pt x="1450477" y="1678385"/>
                </a:cubicBezTo>
                <a:cubicBezTo>
                  <a:pt x="1225066" y="1703630"/>
                  <a:pt x="1083301" y="1644247"/>
                  <a:pt x="756469" y="1678385"/>
                </a:cubicBezTo>
                <a:cubicBezTo>
                  <a:pt x="429637" y="1712523"/>
                  <a:pt x="351595" y="1675622"/>
                  <a:pt x="0" y="1678385"/>
                </a:cubicBezTo>
                <a:cubicBezTo>
                  <a:pt x="24948" y="1504549"/>
                  <a:pt x="-3063" y="1275389"/>
                  <a:pt x="0" y="1085356"/>
                </a:cubicBezTo>
                <a:cubicBezTo>
                  <a:pt x="3063" y="895323"/>
                  <a:pt x="-11136" y="788155"/>
                  <a:pt x="0" y="542678"/>
                </a:cubicBezTo>
                <a:cubicBezTo>
                  <a:pt x="11136" y="297201"/>
                  <a:pt x="22994" y="214956"/>
                  <a:pt x="0" y="0"/>
                </a:cubicBezTo>
                <a:close/>
              </a:path>
            </a:pathLst>
          </a:custGeom>
          <a:noFill/>
          <a:ln w="38100">
            <a:solidFill>
              <a:srgbClr val="383F8F"/>
            </a:solidFill>
            <a:extLst>
              <a:ext uri="{C807C97D-BFC1-408E-A445-0C87EB9F89A2}">
                <ask:lineSketchStyleProps xmlns:ask="http://schemas.microsoft.com/office/drawing/2018/sketchyshapes" sd="105456184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DFC678D-83AF-911F-AA15-8A7A2A0D4770}"/>
              </a:ext>
            </a:extLst>
          </p:cNvPr>
          <p:cNvSpPr/>
          <p:nvPr/>
        </p:nvSpPr>
        <p:spPr>
          <a:xfrm>
            <a:off x="2577544" y="4470923"/>
            <a:ext cx="2143469" cy="1682167"/>
          </a:xfrm>
          <a:custGeom>
            <a:avLst/>
            <a:gdLst>
              <a:gd name="connsiteX0" fmla="*/ 0 w 2143469"/>
              <a:gd name="connsiteY0" fmla="*/ 0 h 1682167"/>
              <a:gd name="connsiteX1" fmla="*/ 535867 w 2143469"/>
              <a:gd name="connsiteY1" fmla="*/ 0 h 1682167"/>
              <a:gd name="connsiteX2" fmla="*/ 1114604 w 2143469"/>
              <a:gd name="connsiteY2" fmla="*/ 0 h 1682167"/>
              <a:gd name="connsiteX3" fmla="*/ 1586167 w 2143469"/>
              <a:gd name="connsiteY3" fmla="*/ 0 h 1682167"/>
              <a:gd name="connsiteX4" fmla="*/ 2143469 w 2143469"/>
              <a:gd name="connsiteY4" fmla="*/ 0 h 1682167"/>
              <a:gd name="connsiteX5" fmla="*/ 2143469 w 2143469"/>
              <a:gd name="connsiteY5" fmla="*/ 560722 h 1682167"/>
              <a:gd name="connsiteX6" fmla="*/ 2143469 w 2143469"/>
              <a:gd name="connsiteY6" fmla="*/ 1070980 h 1682167"/>
              <a:gd name="connsiteX7" fmla="*/ 2143469 w 2143469"/>
              <a:gd name="connsiteY7" fmla="*/ 1682167 h 1682167"/>
              <a:gd name="connsiteX8" fmla="*/ 1607602 w 2143469"/>
              <a:gd name="connsiteY8" fmla="*/ 1682167 h 1682167"/>
              <a:gd name="connsiteX9" fmla="*/ 1050300 w 2143469"/>
              <a:gd name="connsiteY9" fmla="*/ 1682167 h 1682167"/>
              <a:gd name="connsiteX10" fmla="*/ 535867 w 2143469"/>
              <a:gd name="connsiteY10" fmla="*/ 1682167 h 1682167"/>
              <a:gd name="connsiteX11" fmla="*/ 0 w 2143469"/>
              <a:gd name="connsiteY11" fmla="*/ 1682167 h 1682167"/>
              <a:gd name="connsiteX12" fmla="*/ 0 w 2143469"/>
              <a:gd name="connsiteY12" fmla="*/ 1138266 h 1682167"/>
              <a:gd name="connsiteX13" fmla="*/ 0 w 2143469"/>
              <a:gd name="connsiteY13" fmla="*/ 543901 h 1682167"/>
              <a:gd name="connsiteX14" fmla="*/ 0 w 2143469"/>
              <a:gd name="connsiteY14" fmla="*/ 0 h 16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3469" h="1682167" extrusionOk="0">
                <a:moveTo>
                  <a:pt x="0" y="0"/>
                </a:moveTo>
                <a:cubicBezTo>
                  <a:pt x="147885" y="-9096"/>
                  <a:pt x="340879" y="-15031"/>
                  <a:pt x="535867" y="0"/>
                </a:cubicBezTo>
                <a:cubicBezTo>
                  <a:pt x="730855" y="15031"/>
                  <a:pt x="901171" y="9010"/>
                  <a:pt x="1114604" y="0"/>
                </a:cubicBezTo>
                <a:cubicBezTo>
                  <a:pt x="1328037" y="-9010"/>
                  <a:pt x="1420866" y="18287"/>
                  <a:pt x="1586167" y="0"/>
                </a:cubicBezTo>
                <a:cubicBezTo>
                  <a:pt x="1751468" y="-18287"/>
                  <a:pt x="1988725" y="21795"/>
                  <a:pt x="2143469" y="0"/>
                </a:cubicBezTo>
                <a:cubicBezTo>
                  <a:pt x="2165679" y="200548"/>
                  <a:pt x="2147851" y="350725"/>
                  <a:pt x="2143469" y="560722"/>
                </a:cubicBezTo>
                <a:cubicBezTo>
                  <a:pt x="2139087" y="770719"/>
                  <a:pt x="2135861" y="924635"/>
                  <a:pt x="2143469" y="1070980"/>
                </a:cubicBezTo>
                <a:cubicBezTo>
                  <a:pt x="2151077" y="1217325"/>
                  <a:pt x="2171553" y="1482195"/>
                  <a:pt x="2143469" y="1682167"/>
                </a:cubicBezTo>
                <a:cubicBezTo>
                  <a:pt x="2016231" y="1685129"/>
                  <a:pt x="1734199" y="1683047"/>
                  <a:pt x="1607602" y="1682167"/>
                </a:cubicBezTo>
                <a:cubicBezTo>
                  <a:pt x="1481005" y="1681287"/>
                  <a:pt x="1247481" y="1695456"/>
                  <a:pt x="1050300" y="1682167"/>
                </a:cubicBezTo>
                <a:cubicBezTo>
                  <a:pt x="853119" y="1668878"/>
                  <a:pt x="673739" y="1687966"/>
                  <a:pt x="535867" y="1682167"/>
                </a:cubicBezTo>
                <a:cubicBezTo>
                  <a:pt x="397995" y="1676368"/>
                  <a:pt x="188840" y="1684855"/>
                  <a:pt x="0" y="1682167"/>
                </a:cubicBezTo>
                <a:cubicBezTo>
                  <a:pt x="26436" y="1560739"/>
                  <a:pt x="25927" y="1290975"/>
                  <a:pt x="0" y="1138266"/>
                </a:cubicBezTo>
                <a:cubicBezTo>
                  <a:pt x="-25927" y="985557"/>
                  <a:pt x="19531" y="751966"/>
                  <a:pt x="0" y="543901"/>
                </a:cubicBezTo>
                <a:cubicBezTo>
                  <a:pt x="-19531" y="335837"/>
                  <a:pt x="-5178" y="258386"/>
                  <a:pt x="0" y="0"/>
                </a:cubicBezTo>
                <a:close/>
              </a:path>
            </a:pathLst>
          </a:custGeom>
          <a:noFill/>
          <a:ln w="38100">
            <a:solidFill>
              <a:srgbClr val="383F8F"/>
            </a:solidFill>
            <a:extLst>
              <a:ext uri="{C807C97D-BFC1-408E-A445-0C87EB9F89A2}">
                <ask:lineSketchStyleProps xmlns:ask="http://schemas.microsoft.com/office/drawing/2018/sketchyshapes" sd="12196778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B3BD9415-9FB4-C7B2-863A-6BEE1E4D7556}"/>
              </a:ext>
            </a:extLst>
          </p:cNvPr>
          <p:cNvSpPr txBox="1"/>
          <p:nvPr/>
        </p:nvSpPr>
        <p:spPr>
          <a:xfrm>
            <a:off x="348064" y="3799498"/>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cs typeface="Arial" panose="020B0604020202020204" pitchFamily="34" charset="0"/>
              </a:defRPr>
            </a:lvl1pPr>
          </a:lstStyle>
          <a:p>
            <a:r>
              <a:rPr lang="en-US" dirty="0">
                <a:solidFill>
                  <a:schemeClr val="accent3"/>
                </a:solidFill>
                <a:effectLst/>
                <a:latin typeface="Arial Nova Cond" panose="020B0506020202020204" pitchFamily="34" charset="0"/>
              </a:rPr>
              <a:t>Jenery Guerrero - BB</a:t>
            </a:r>
          </a:p>
        </p:txBody>
      </p:sp>
      <p:sp>
        <p:nvSpPr>
          <p:cNvPr id="29" name="TextBox 28">
            <a:extLst>
              <a:ext uri="{FF2B5EF4-FFF2-40B4-BE49-F238E27FC236}">
                <a16:creationId xmlns:a16="http://schemas.microsoft.com/office/drawing/2014/main" id="{C96BBF7C-04FF-DA81-1F18-F2C4BA013E2D}"/>
              </a:ext>
            </a:extLst>
          </p:cNvPr>
          <p:cNvSpPr txBox="1"/>
          <p:nvPr/>
        </p:nvSpPr>
        <p:spPr>
          <a:xfrm>
            <a:off x="2603623" y="3772146"/>
            <a:ext cx="2132820"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dirty="0">
                <a:latin typeface="Arial Nova Cond" panose="020B0506020202020204" pitchFamily="34" charset="0"/>
              </a:rPr>
              <a:t>Estephanie Díaz - BB</a:t>
            </a:r>
          </a:p>
        </p:txBody>
      </p:sp>
      <p:sp>
        <p:nvSpPr>
          <p:cNvPr id="30" name="TextBox 29">
            <a:extLst>
              <a:ext uri="{FF2B5EF4-FFF2-40B4-BE49-F238E27FC236}">
                <a16:creationId xmlns:a16="http://schemas.microsoft.com/office/drawing/2014/main" id="{9A982E6A-0EEC-370A-2989-005A7BF9595F}"/>
              </a:ext>
            </a:extLst>
          </p:cNvPr>
          <p:cNvSpPr txBox="1"/>
          <p:nvPr/>
        </p:nvSpPr>
        <p:spPr>
          <a:xfrm>
            <a:off x="324434" y="6184124"/>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dirty="0">
                <a:latin typeface="Arial Nova Cond" panose="020B0506020202020204" pitchFamily="34" charset="0"/>
              </a:rPr>
              <a:t>Marcos Paniagua - Renal</a:t>
            </a:r>
          </a:p>
        </p:txBody>
      </p:sp>
      <p:sp>
        <p:nvSpPr>
          <p:cNvPr id="33" name="TextBox 32">
            <a:extLst>
              <a:ext uri="{FF2B5EF4-FFF2-40B4-BE49-F238E27FC236}">
                <a16:creationId xmlns:a16="http://schemas.microsoft.com/office/drawing/2014/main" id="{54D0D51B-8FE7-4A7A-5985-545FD9D4D286}"/>
              </a:ext>
            </a:extLst>
          </p:cNvPr>
          <p:cNvSpPr txBox="1"/>
          <p:nvPr/>
        </p:nvSpPr>
        <p:spPr>
          <a:xfrm>
            <a:off x="2562290" y="6232320"/>
            <a:ext cx="2145687"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dirty="0">
                <a:latin typeface="Arial Nova Cond" panose="020B0506020202020204" pitchFamily="34" charset="0"/>
              </a:rPr>
              <a:t>Valentín del Rosario - BB</a:t>
            </a:r>
          </a:p>
        </p:txBody>
      </p:sp>
      <p:sp>
        <p:nvSpPr>
          <p:cNvPr id="36" name="TextBox 35">
            <a:extLst>
              <a:ext uri="{FF2B5EF4-FFF2-40B4-BE49-F238E27FC236}">
                <a16:creationId xmlns:a16="http://schemas.microsoft.com/office/drawing/2014/main" id="{0202D5E0-BD3B-2322-1F17-214D96C9F3CD}"/>
              </a:ext>
            </a:extLst>
          </p:cNvPr>
          <p:cNvSpPr txBox="1"/>
          <p:nvPr/>
        </p:nvSpPr>
        <p:spPr>
          <a:xfrm>
            <a:off x="319632" y="8437110"/>
            <a:ext cx="2137622"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dirty="0">
                <a:latin typeface="Arial Nova Cond" panose="020B0506020202020204" pitchFamily="34" charset="0"/>
              </a:rPr>
              <a:t>Arimendi de los Santos - BB</a:t>
            </a:r>
          </a:p>
        </p:txBody>
      </p:sp>
      <p:sp>
        <p:nvSpPr>
          <p:cNvPr id="37" name="TextBox 36">
            <a:extLst>
              <a:ext uri="{FF2B5EF4-FFF2-40B4-BE49-F238E27FC236}">
                <a16:creationId xmlns:a16="http://schemas.microsoft.com/office/drawing/2014/main" id="{1CEC1923-F4CF-97FF-8C3C-0B4C803EDB16}"/>
              </a:ext>
            </a:extLst>
          </p:cNvPr>
          <p:cNvSpPr txBox="1"/>
          <p:nvPr/>
        </p:nvSpPr>
        <p:spPr>
          <a:xfrm>
            <a:off x="2562290" y="8439080"/>
            <a:ext cx="2172216"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dirty="0">
                <a:latin typeface="Arial Nova Cond" panose="020B0506020202020204" pitchFamily="34" charset="0"/>
              </a:rPr>
              <a:t>Ciemencia Montero - Renal</a:t>
            </a:r>
          </a:p>
        </p:txBody>
      </p:sp>
      <p:sp>
        <p:nvSpPr>
          <p:cNvPr id="38" name="TextBox 37">
            <a:extLst>
              <a:ext uri="{FF2B5EF4-FFF2-40B4-BE49-F238E27FC236}">
                <a16:creationId xmlns:a16="http://schemas.microsoft.com/office/drawing/2014/main" id="{4CDE6B48-A845-FEF4-F137-C4C59B1303CB}"/>
              </a:ext>
            </a:extLst>
          </p:cNvPr>
          <p:cNvSpPr txBox="1"/>
          <p:nvPr/>
        </p:nvSpPr>
        <p:spPr>
          <a:xfrm>
            <a:off x="319632" y="10690248"/>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dirty="0"/>
              <a:t>Gleider Sierra - Almacén</a:t>
            </a:r>
          </a:p>
        </p:txBody>
      </p:sp>
      <p:sp>
        <p:nvSpPr>
          <p:cNvPr id="39" name="TextBox 38">
            <a:extLst>
              <a:ext uri="{FF2B5EF4-FFF2-40B4-BE49-F238E27FC236}">
                <a16:creationId xmlns:a16="http://schemas.microsoft.com/office/drawing/2014/main" id="{6EB9FE8D-6F10-59C8-B810-5997DA7380EA}"/>
              </a:ext>
            </a:extLst>
          </p:cNvPr>
          <p:cNvSpPr txBox="1"/>
          <p:nvPr/>
        </p:nvSpPr>
        <p:spPr>
          <a:xfrm>
            <a:off x="2577544" y="10683354"/>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dirty="0"/>
              <a:t>Ana Luisa Reynaldo - BB</a:t>
            </a:r>
          </a:p>
        </p:txBody>
      </p:sp>
      <p:sp>
        <p:nvSpPr>
          <p:cNvPr id="4" name="Rectangle 3">
            <a:extLst>
              <a:ext uri="{FF2B5EF4-FFF2-40B4-BE49-F238E27FC236}">
                <a16:creationId xmlns:a16="http://schemas.microsoft.com/office/drawing/2014/main" id="{8B05DD16-7662-4BEE-F8C6-C5B5CC6E9E61}"/>
              </a:ext>
            </a:extLst>
          </p:cNvPr>
          <p:cNvSpPr/>
          <p:nvPr/>
        </p:nvSpPr>
        <p:spPr>
          <a:xfrm>
            <a:off x="5082599" y="5311197"/>
            <a:ext cx="2132819" cy="1907521"/>
          </a:xfrm>
          <a:custGeom>
            <a:avLst/>
            <a:gdLst>
              <a:gd name="connsiteX0" fmla="*/ 0 w 2132819"/>
              <a:gd name="connsiteY0" fmla="*/ 0 h 1907521"/>
              <a:gd name="connsiteX1" fmla="*/ 533205 w 2132819"/>
              <a:gd name="connsiteY1" fmla="*/ 0 h 1907521"/>
              <a:gd name="connsiteX2" fmla="*/ 1045081 w 2132819"/>
              <a:gd name="connsiteY2" fmla="*/ 0 h 1907521"/>
              <a:gd name="connsiteX3" fmla="*/ 1620942 w 2132819"/>
              <a:gd name="connsiteY3" fmla="*/ 0 h 1907521"/>
              <a:gd name="connsiteX4" fmla="*/ 2132819 w 2132819"/>
              <a:gd name="connsiteY4" fmla="*/ 0 h 1907521"/>
              <a:gd name="connsiteX5" fmla="*/ 2132819 w 2132819"/>
              <a:gd name="connsiteY5" fmla="*/ 673991 h 1907521"/>
              <a:gd name="connsiteX6" fmla="*/ 2132819 w 2132819"/>
              <a:gd name="connsiteY6" fmla="*/ 1309831 h 1907521"/>
              <a:gd name="connsiteX7" fmla="*/ 2132819 w 2132819"/>
              <a:gd name="connsiteY7" fmla="*/ 1907521 h 1907521"/>
              <a:gd name="connsiteX8" fmla="*/ 1578286 w 2132819"/>
              <a:gd name="connsiteY8" fmla="*/ 1907521 h 1907521"/>
              <a:gd name="connsiteX9" fmla="*/ 1045081 w 2132819"/>
              <a:gd name="connsiteY9" fmla="*/ 1907521 h 1907521"/>
              <a:gd name="connsiteX10" fmla="*/ 469220 w 2132819"/>
              <a:gd name="connsiteY10" fmla="*/ 1907521 h 1907521"/>
              <a:gd name="connsiteX11" fmla="*/ 0 w 2132819"/>
              <a:gd name="connsiteY11" fmla="*/ 1907521 h 1907521"/>
              <a:gd name="connsiteX12" fmla="*/ 0 w 2132819"/>
              <a:gd name="connsiteY12" fmla="*/ 1233530 h 1907521"/>
              <a:gd name="connsiteX13" fmla="*/ 0 w 2132819"/>
              <a:gd name="connsiteY13" fmla="*/ 559539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123446" y="3104"/>
                  <a:pt x="342599" y="-13245"/>
                  <a:pt x="533205" y="0"/>
                </a:cubicBezTo>
                <a:cubicBezTo>
                  <a:pt x="723812" y="13245"/>
                  <a:pt x="794900" y="-10719"/>
                  <a:pt x="1045081" y="0"/>
                </a:cubicBezTo>
                <a:cubicBezTo>
                  <a:pt x="1295262" y="10719"/>
                  <a:pt x="1418867" y="-27054"/>
                  <a:pt x="1620942" y="0"/>
                </a:cubicBezTo>
                <a:cubicBezTo>
                  <a:pt x="1823017" y="27054"/>
                  <a:pt x="1971450" y="19847"/>
                  <a:pt x="2132819" y="0"/>
                </a:cubicBezTo>
                <a:cubicBezTo>
                  <a:pt x="2100153" y="284294"/>
                  <a:pt x="2115387" y="352436"/>
                  <a:pt x="2132819" y="673991"/>
                </a:cubicBezTo>
                <a:cubicBezTo>
                  <a:pt x="2150251" y="995546"/>
                  <a:pt x="2108088" y="1104218"/>
                  <a:pt x="2132819" y="1309831"/>
                </a:cubicBezTo>
                <a:cubicBezTo>
                  <a:pt x="2157550" y="1515444"/>
                  <a:pt x="2150663" y="1676508"/>
                  <a:pt x="2132819" y="1907521"/>
                </a:cubicBezTo>
                <a:cubicBezTo>
                  <a:pt x="1944928" y="1888274"/>
                  <a:pt x="1775389" y="1892521"/>
                  <a:pt x="1578286" y="1907521"/>
                </a:cubicBezTo>
                <a:cubicBezTo>
                  <a:pt x="1381183" y="1922521"/>
                  <a:pt x="1252697" y="1905268"/>
                  <a:pt x="1045081" y="1907521"/>
                </a:cubicBezTo>
                <a:cubicBezTo>
                  <a:pt x="837465" y="1909774"/>
                  <a:pt x="597201" y="1897168"/>
                  <a:pt x="469220" y="1907521"/>
                </a:cubicBezTo>
                <a:cubicBezTo>
                  <a:pt x="341239" y="1917874"/>
                  <a:pt x="180363" y="1905380"/>
                  <a:pt x="0" y="1907521"/>
                </a:cubicBezTo>
                <a:cubicBezTo>
                  <a:pt x="1579" y="1672862"/>
                  <a:pt x="-8800" y="1545193"/>
                  <a:pt x="0" y="1233530"/>
                </a:cubicBezTo>
                <a:cubicBezTo>
                  <a:pt x="8800" y="921867"/>
                  <a:pt x="-33679" y="715333"/>
                  <a:pt x="0" y="559539"/>
                </a:cubicBezTo>
                <a:cubicBezTo>
                  <a:pt x="33679" y="403745"/>
                  <a:pt x="17613" y="145715"/>
                  <a:pt x="0" y="0"/>
                </a:cubicBezTo>
                <a:close/>
              </a:path>
            </a:pathLst>
          </a:custGeom>
          <a:noFill/>
          <a:ln w="38100">
            <a:solidFill>
              <a:srgbClr val="383F8F"/>
            </a:solidFill>
            <a:extLst>
              <a:ext uri="{C807C97D-BFC1-408E-A445-0C87EB9F89A2}">
                <ask:lineSketchStyleProps xmlns:ask="http://schemas.microsoft.com/office/drawing/2018/sketchyshapes" sd="34863143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97CE250-C48E-F53E-7B75-CCE1D73E7B69}"/>
              </a:ext>
            </a:extLst>
          </p:cNvPr>
          <p:cNvSpPr/>
          <p:nvPr/>
        </p:nvSpPr>
        <p:spPr>
          <a:xfrm>
            <a:off x="5082599" y="7567886"/>
            <a:ext cx="2132819" cy="1907521"/>
          </a:xfrm>
          <a:custGeom>
            <a:avLst/>
            <a:gdLst>
              <a:gd name="connsiteX0" fmla="*/ 0 w 2132819"/>
              <a:gd name="connsiteY0" fmla="*/ 0 h 1907521"/>
              <a:gd name="connsiteX1" fmla="*/ 533205 w 2132819"/>
              <a:gd name="connsiteY1" fmla="*/ 0 h 1907521"/>
              <a:gd name="connsiteX2" fmla="*/ 1023753 w 2132819"/>
              <a:gd name="connsiteY2" fmla="*/ 0 h 1907521"/>
              <a:gd name="connsiteX3" fmla="*/ 1578286 w 2132819"/>
              <a:gd name="connsiteY3" fmla="*/ 0 h 1907521"/>
              <a:gd name="connsiteX4" fmla="*/ 2132819 w 2132819"/>
              <a:gd name="connsiteY4" fmla="*/ 0 h 1907521"/>
              <a:gd name="connsiteX5" fmla="*/ 2132819 w 2132819"/>
              <a:gd name="connsiteY5" fmla="*/ 597690 h 1907521"/>
              <a:gd name="connsiteX6" fmla="*/ 2132819 w 2132819"/>
              <a:gd name="connsiteY6" fmla="*/ 1214455 h 1907521"/>
              <a:gd name="connsiteX7" fmla="*/ 2132819 w 2132819"/>
              <a:gd name="connsiteY7" fmla="*/ 1907521 h 1907521"/>
              <a:gd name="connsiteX8" fmla="*/ 1620942 w 2132819"/>
              <a:gd name="connsiteY8" fmla="*/ 1907521 h 1907521"/>
              <a:gd name="connsiteX9" fmla="*/ 1045081 w 2132819"/>
              <a:gd name="connsiteY9" fmla="*/ 1907521 h 1907521"/>
              <a:gd name="connsiteX10" fmla="*/ 469220 w 2132819"/>
              <a:gd name="connsiteY10" fmla="*/ 1907521 h 1907521"/>
              <a:gd name="connsiteX11" fmla="*/ 0 w 2132819"/>
              <a:gd name="connsiteY11" fmla="*/ 1907521 h 1907521"/>
              <a:gd name="connsiteX12" fmla="*/ 0 w 2132819"/>
              <a:gd name="connsiteY12" fmla="*/ 1271681 h 1907521"/>
              <a:gd name="connsiteX13" fmla="*/ 0 w 2132819"/>
              <a:gd name="connsiteY13" fmla="*/ 635840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111072" y="-5245"/>
                  <a:pt x="393674" y="-19051"/>
                  <a:pt x="533205" y="0"/>
                </a:cubicBezTo>
                <a:cubicBezTo>
                  <a:pt x="672737" y="19051"/>
                  <a:pt x="856156" y="15753"/>
                  <a:pt x="1023753" y="0"/>
                </a:cubicBezTo>
                <a:cubicBezTo>
                  <a:pt x="1191350" y="-15753"/>
                  <a:pt x="1418824" y="-12913"/>
                  <a:pt x="1578286" y="0"/>
                </a:cubicBezTo>
                <a:cubicBezTo>
                  <a:pt x="1737748" y="12913"/>
                  <a:pt x="2013300" y="-339"/>
                  <a:pt x="2132819" y="0"/>
                </a:cubicBezTo>
                <a:cubicBezTo>
                  <a:pt x="2120221" y="145801"/>
                  <a:pt x="2150434" y="305989"/>
                  <a:pt x="2132819" y="597690"/>
                </a:cubicBezTo>
                <a:cubicBezTo>
                  <a:pt x="2115205" y="889391"/>
                  <a:pt x="2153077" y="942481"/>
                  <a:pt x="2132819" y="1214455"/>
                </a:cubicBezTo>
                <a:cubicBezTo>
                  <a:pt x="2112561" y="1486430"/>
                  <a:pt x="2151415" y="1704743"/>
                  <a:pt x="2132819" y="1907521"/>
                </a:cubicBezTo>
                <a:cubicBezTo>
                  <a:pt x="1996062" y="1924542"/>
                  <a:pt x="1730099" y="1915283"/>
                  <a:pt x="1620942" y="1907521"/>
                </a:cubicBezTo>
                <a:cubicBezTo>
                  <a:pt x="1511785" y="1899759"/>
                  <a:pt x="1317294" y="1892602"/>
                  <a:pt x="1045081" y="1907521"/>
                </a:cubicBezTo>
                <a:cubicBezTo>
                  <a:pt x="772868" y="1922440"/>
                  <a:pt x="639895" y="1924117"/>
                  <a:pt x="469220" y="1907521"/>
                </a:cubicBezTo>
                <a:cubicBezTo>
                  <a:pt x="298545" y="1890925"/>
                  <a:pt x="94970" y="1904192"/>
                  <a:pt x="0" y="1907521"/>
                </a:cubicBezTo>
                <a:cubicBezTo>
                  <a:pt x="309" y="1592123"/>
                  <a:pt x="-3526" y="1409842"/>
                  <a:pt x="0" y="1271681"/>
                </a:cubicBezTo>
                <a:cubicBezTo>
                  <a:pt x="3526" y="1133520"/>
                  <a:pt x="-11991" y="852409"/>
                  <a:pt x="0" y="635840"/>
                </a:cubicBezTo>
                <a:cubicBezTo>
                  <a:pt x="11991" y="419271"/>
                  <a:pt x="-17286" y="152958"/>
                  <a:pt x="0" y="0"/>
                </a:cubicBezTo>
                <a:close/>
              </a:path>
            </a:pathLst>
          </a:custGeom>
          <a:noFill/>
          <a:ln w="38100">
            <a:solidFill>
              <a:srgbClr val="383F8F"/>
            </a:solidFill>
            <a:extLst>
              <a:ext uri="{C807C97D-BFC1-408E-A445-0C87EB9F89A2}">
                <ask:lineSketchStyleProps xmlns:ask="http://schemas.microsoft.com/office/drawing/2018/sketchyshapes" sd="105456184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70B36CB5-0C03-626B-3DA6-D6941C24937F}"/>
              </a:ext>
            </a:extLst>
          </p:cNvPr>
          <p:cNvSpPr txBox="1"/>
          <p:nvPr/>
        </p:nvSpPr>
        <p:spPr>
          <a:xfrm>
            <a:off x="5082599" y="7239414"/>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cs typeface="Arial" panose="020B0604020202020204" pitchFamily="34" charset="0"/>
              </a:defRPr>
            </a:lvl1pPr>
          </a:lstStyle>
          <a:p>
            <a:r>
              <a:rPr lang="en-US" dirty="0">
                <a:solidFill>
                  <a:schemeClr val="accent3"/>
                </a:solidFill>
                <a:effectLst/>
              </a:rPr>
              <a:t>Luis Santos - Almacén</a:t>
            </a:r>
          </a:p>
        </p:txBody>
      </p:sp>
      <p:sp>
        <p:nvSpPr>
          <p:cNvPr id="43" name="TextBox 42">
            <a:extLst>
              <a:ext uri="{FF2B5EF4-FFF2-40B4-BE49-F238E27FC236}">
                <a16:creationId xmlns:a16="http://schemas.microsoft.com/office/drawing/2014/main" id="{D8E1DFEC-DD8A-A8FC-7531-ED3A00EEC1E8}"/>
              </a:ext>
            </a:extLst>
          </p:cNvPr>
          <p:cNvSpPr txBox="1"/>
          <p:nvPr/>
        </p:nvSpPr>
        <p:spPr>
          <a:xfrm>
            <a:off x="5082599" y="9460736"/>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s-DO" dirty="0"/>
              <a:t>J</a:t>
            </a:r>
            <a:r>
              <a:rPr lang="en-US" dirty="0"/>
              <a:t>enery Guerrero - BB</a:t>
            </a:r>
          </a:p>
        </p:txBody>
      </p:sp>
      <p:cxnSp>
        <p:nvCxnSpPr>
          <p:cNvPr id="45" name="Straight Connector 44">
            <a:extLst>
              <a:ext uri="{FF2B5EF4-FFF2-40B4-BE49-F238E27FC236}">
                <a16:creationId xmlns:a16="http://schemas.microsoft.com/office/drawing/2014/main" id="{6B28D9B7-6339-23E0-5869-21C92523965C}"/>
              </a:ext>
            </a:extLst>
          </p:cNvPr>
          <p:cNvCxnSpPr>
            <a:cxnSpLocks/>
          </p:cNvCxnSpPr>
          <p:nvPr/>
        </p:nvCxnSpPr>
        <p:spPr>
          <a:xfrm>
            <a:off x="4892099" y="1923700"/>
            <a:ext cx="0" cy="8596070"/>
          </a:xfrm>
          <a:prstGeom prst="line">
            <a:avLst/>
          </a:prstGeom>
          <a:ln w="76200">
            <a:solidFill>
              <a:srgbClr val="168F7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2A7371-4C6C-BAFE-8A28-1D729ED8DF61}"/>
              </a:ext>
            </a:extLst>
          </p:cNvPr>
          <p:cNvSpPr/>
          <p:nvPr/>
        </p:nvSpPr>
        <p:spPr>
          <a:xfrm>
            <a:off x="2592349" y="1983010"/>
            <a:ext cx="2132819" cy="1756800"/>
          </a:xfrm>
          <a:custGeom>
            <a:avLst/>
            <a:gdLst>
              <a:gd name="connsiteX0" fmla="*/ 0 w 2132819"/>
              <a:gd name="connsiteY0" fmla="*/ 0 h 1756800"/>
              <a:gd name="connsiteX1" fmla="*/ 490548 w 2132819"/>
              <a:gd name="connsiteY1" fmla="*/ 0 h 1756800"/>
              <a:gd name="connsiteX2" fmla="*/ 1023753 w 2132819"/>
              <a:gd name="connsiteY2" fmla="*/ 0 h 1756800"/>
              <a:gd name="connsiteX3" fmla="*/ 1578286 w 2132819"/>
              <a:gd name="connsiteY3" fmla="*/ 0 h 1756800"/>
              <a:gd name="connsiteX4" fmla="*/ 2132819 w 2132819"/>
              <a:gd name="connsiteY4" fmla="*/ 0 h 1756800"/>
              <a:gd name="connsiteX5" fmla="*/ 2132819 w 2132819"/>
              <a:gd name="connsiteY5" fmla="*/ 585600 h 1756800"/>
              <a:gd name="connsiteX6" fmla="*/ 2132819 w 2132819"/>
              <a:gd name="connsiteY6" fmla="*/ 1153632 h 1756800"/>
              <a:gd name="connsiteX7" fmla="*/ 2132819 w 2132819"/>
              <a:gd name="connsiteY7" fmla="*/ 1756800 h 1756800"/>
              <a:gd name="connsiteX8" fmla="*/ 1620942 w 2132819"/>
              <a:gd name="connsiteY8" fmla="*/ 1756800 h 1756800"/>
              <a:gd name="connsiteX9" fmla="*/ 1151722 w 2132819"/>
              <a:gd name="connsiteY9" fmla="*/ 1756800 h 1756800"/>
              <a:gd name="connsiteX10" fmla="*/ 639846 w 2132819"/>
              <a:gd name="connsiteY10" fmla="*/ 1756800 h 1756800"/>
              <a:gd name="connsiteX11" fmla="*/ 0 w 2132819"/>
              <a:gd name="connsiteY11" fmla="*/ 1756800 h 1756800"/>
              <a:gd name="connsiteX12" fmla="*/ 0 w 2132819"/>
              <a:gd name="connsiteY12" fmla="*/ 1171200 h 1756800"/>
              <a:gd name="connsiteX13" fmla="*/ 0 w 2132819"/>
              <a:gd name="connsiteY13" fmla="*/ 568032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200400" y="-7875"/>
                  <a:pt x="268927" y="15591"/>
                  <a:pt x="490548" y="0"/>
                </a:cubicBezTo>
                <a:cubicBezTo>
                  <a:pt x="712169" y="-15591"/>
                  <a:pt x="907279" y="-18120"/>
                  <a:pt x="1023753" y="0"/>
                </a:cubicBezTo>
                <a:cubicBezTo>
                  <a:pt x="1140227" y="18120"/>
                  <a:pt x="1358464" y="26944"/>
                  <a:pt x="1578286" y="0"/>
                </a:cubicBezTo>
                <a:cubicBezTo>
                  <a:pt x="1798108" y="-26944"/>
                  <a:pt x="2009902" y="-14495"/>
                  <a:pt x="2132819" y="0"/>
                </a:cubicBezTo>
                <a:cubicBezTo>
                  <a:pt x="2110251" y="164756"/>
                  <a:pt x="2113643" y="402491"/>
                  <a:pt x="2132819" y="585600"/>
                </a:cubicBezTo>
                <a:cubicBezTo>
                  <a:pt x="2151995" y="768709"/>
                  <a:pt x="2117750" y="978339"/>
                  <a:pt x="2132819" y="1153632"/>
                </a:cubicBezTo>
                <a:cubicBezTo>
                  <a:pt x="2147888" y="1328925"/>
                  <a:pt x="2119303" y="1613378"/>
                  <a:pt x="2132819" y="1756800"/>
                </a:cubicBezTo>
                <a:cubicBezTo>
                  <a:pt x="1918937" y="1731581"/>
                  <a:pt x="1819092" y="1741617"/>
                  <a:pt x="1620942" y="1756800"/>
                </a:cubicBezTo>
                <a:cubicBezTo>
                  <a:pt x="1422792" y="1771983"/>
                  <a:pt x="1260868" y="1752933"/>
                  <a:pt x="1151722" y="1756800"/>
                </a:cubicBezTo>
                <a:cubicBezTo>
                  <a:pt x="1042576" y="1760667"/>
                  <a:pt x="803644" y="1739219"/>
                  <a:pt x="639846" y="1756800"/>
                </a:cubicBezTo>
                <a:cubicBezTo>
                  <a:pt x="476048" y="1774381"/>
                  <a:pt x="253618" y="1756047"/>
                  <a:pt x="0" y="1756800"/>
                </a:cubicBezTo>
                <a:cubicBezTo>
                  <a:pt x="-19379" y="1551640"/>
                  <a:pt x="12600" y="1290948"/>
                  <a:pt x="0" y="1171200"/>
                </a:cubicBezTo>
                <a:cubicBezTo>
                  <a:pt x="-12600" y="1051452"/>
                  <a:pt x="-2999" y="715627"/>
                  <a:pt x="0" y="568032"/>
                </a:cubicBezTo>
                <a:cubicBezTo>
                  <a:pt x="2999" y="420437"/>
                  <a:pt x="3863" y="265051"/>
                  <a:pt x="0" y="0"/>
                </a:cubicBezTo>
                <a:close/>
              </a:path>
            </a:pathLst>
          </a:custGeom>
          <a:noFill/>
          <a:ln w="38100">
            <a:solidFill>
              <a:srgbClr val="383F8F"/>
            </a:solidFill>
            <a:extLst>
              <a:ext uri="{C807C97D-BFC1-408E-A445-0C87EB9F89A2}">
                <ask:lineSketchStyleProps xmlns:ask="http://schemas.microsoft.com/office/drawing/2018/sketchyshapes" sd="2913598001">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C02098A4-0468-4179-DE83-8AB0D3A01A06}"/>
              </a:ext>
            </a:extLst>
          </p:cNvPr>
          <p:cNvGrpSpPr/>
          <p:nvPr/>
        </p:nvGrpSpPr>
        <p:grpSpPr>
          <a:xfrm>
            <a:off x="324434" y="1997818"/>
            <a:ext cx="2073995" cy="1751553"/>
            <a:chOff x="324434" y="1923700"/>
            <a:chExt cx="2132819" cy="1756800"/>
          </a:xfrm>
        </p:grpSpPr>
        <p:sp>
          <p:nvSpPr>
            <p:cNvPr id="9" name="Rectangle 8">
              <a:extLst>
                <a:ext uri="{FF2B5EF4-FFF2-40B4-BE49-F238E27FC236}">
                  <a16:creationId xmlns:a16="http://schemas.microsoft.com/office/drawing/2014/main" id="{3A697446-81D7-9767-351F-6A3D53DF8C80}"/>
                </a:ext>
              </a:extLst>
            </p:cNvPr>
            <p:cNvSpPr/>
            <p:nvPr/>
          </p:nvSpPr>
          <p:spPr>
            <a:xfrm>
              <a:off x="324434" y="1923700"/>
              <a:ext cx="2132819" cy="1756800"/>
            </a:xfrm>
            <a:custGeom>
              <a:avLst/>
              <a:gdLst>
                <a:gd name="connsiteX0" fmla="*/ 0 w 2132819"/>
                <a:gd name="connsiteY0" fmla="*/ 0 h 1756800"/>
                <a:gd name="connsiteX1" fmla="*/ 533205 w 2132819"/>
                <a:gd name="connsiteY1" fmla="*/ 0 h 1756800"/>
                <a:gd name="connsiteX2" fmla="*/ 1045081 w 2132819"/>
                <a:gd name="connsiteY2" fmla="*/ 0 h 1756800"/>
                <a:gd name="connsiteX3" fmla="*/ 1620942 w 2132819"/>
                <a:gd name="connsiteY3" fmla="*/ 0 h 1756800"/>
                <a:gd name="connsiteX4" fmla="*/ 2132819 w 2132819"/>
                <a:gd name="connsiteY4" fmla="*/ 0 h 1756800"/>
                <a:gd name="connsiteX5" fmla="*/ 2132819 w 2132819"/>
                <a:gd name="connsiteY5" fmla="*/ 620736 h 1756800"/>
                <a:gd name="connsiteX6" fmla="*/ 2132819 w 2132819"/>
                <a:gd name="connsiteY6" fmla="*/ 1206336 h 1756800"/>
                <a:gd name="connsiteX7" fmla="*/ 2132819 w 2132819"/>
                <a:gd name="connsiteY7" fmla="*/ 1756800 h 1756800"/>
                <a:gd name="connsiteX8" fmla="*/ 1578286 w 2132819"/>
                <a:gd name="connsiteY8" fmla="*/ 1756800 h 1756800"/>
                <a:gd name="connsiteX9" fmla="*/ 1045081 w 2132819"/>
                <a:gd name="connsiteY9" fmla="*/ 1756800 h 1756800"/>
                <a:gd name="connsiteX10" fmla="*/ 469220 w 2132819"/>
                <a:gd name="connsiteY10" fmla="*/ 1756800 h 1756800"/>
                <a:gd name="connsiteX11" fmla="*/ 0 w 2132819"/>
                <a:gd name="connsiteY11" fmla="*/ 1756800 h 1756800"/>
                <a:gd name="connsiteX12" fmla="*/ 0 w 2132819"/>
                <a:gd name="connsiteY12" fmla="*/ 1136064 h 1756800"/>
                <a:gd name="connsiteX13" fmla="*/ 0 w 2132819"/>
                <a:gd name="connsiteY13" fmla="*/ 515328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123446" y="3104"/>
                    <a:pt x="342599" y="-13245"/>
                    <a:pt x="533205" y="0"/>
                  </a:cubicBezTo>
                  <a:cubicBezTo>
                    <a:pt x="723812" y="13245"/>
                    <a:pt x="794900" y="-10719"/>
                    <a:pt x="1045081" y="0"/>
                  </a:cubicBezTo>
                  <a:cubicBezTo>
                    <a:pt x="1295262" y="10719"/>
                    <a:pt x="1418867" y="-27054"/>
                    <a:pt x="1620942" y="0"/>
                  </a:cubicBezTo>
                  <a:cubicBezTo>
                    <a:pt x="1823017" y="27054"/>
                    <a:pt x="1971450" y="19847"/>
                    <a:pt x="2132819" y="0"/>
                  </a:cubicBezTo>
                  <a:cubicBezTo>
                    <a:pt x="2156569" y="285508"/>
                    <a:pt x="2134955" y="375563"/>
                    <a:pt x="2132819" y="620736"/>
                  </a:cubicBezTo>
                  <a:cubicBezTo>
                    <a:pt x="2130683" y="865909"/>
                    <a:pt x="2126376" y="1057197"/>
                    <a:pt x="2132819" y="1206336"/>
                  </a:cubicBezTo>
                  <a:cubicBezTo>
                    <a:pt x="2139262" y="1355475"/>
                    <a:pt x="2110789" y="1637390"/>
                    <a:pt x="2132819" y="1756800"/>
                  </a:cubicBezTo>
                  <a:cubicBezTo>
                    <a:pt x="1944928" y="1737553"/>
                    <a:pt x="1775389" y="1741800"/>
                    <a:pt x="1578286" y="1756800"/>
                  </a:cubicBezTo>
                  <a:cubicBezTo>
                    <a:pt x="1381183" y="1771800"/>
                    <a:pt x="1252697" y="1754547"/>
                    <a:pt x="1045081" y="1756800"/>
                  </a:cubicBezTo>
                  <a:cubicBezTo>
                    <a:pt x="837465" y="1759053"/>
                    <a:pt x="597201" y="1746447"/>
                    <a:pt x="469220" y="1756800"/>
                  </a:cubicBezTo>
                  <a:cubicBezTo>
                    <a:pt x="341239" y="1767153"/>
                    <a:pt x="180363" y="1754659"/>
                    <a:pt x="0" y="1756800"/>
                  </a:cubicBezTo>
                  <a:cubicBezTo>
                    <a:pt x="26358" y="1480446"/>
                    <a:pt x="-4713" y="1434297"/>
                    <a:pt x="0" y="1136064"/>
                  </a:cubicBezTo>
                  <a:cubicBezTo>
                    <a:pt x="4713" y="837831"/>
                    <a:pt x="-8407" y="743796"/>
                    <a:pt x="0" y="515328"/>
                  </a:cubicBezTo>
                  <a:cubicBezTo>
                    <a:pt x="8407" y="286860"/>
                    <a:pt x="21992" y="237972"/>
                    <a:pt x="0" y="0"/>
                  </a:cubicBezTo>
                  <a:close/>
                </a:path>
              </a:pathLst>
            </a:custGeom>
            <a:noFill/>
            <a:ln w="38100">
              <a:solidFill>
                <a:srgbClr val="383F8F"/>
              </a:solidFill>
              <a:extLst>
                <a:ext uri="{C807C97D-BFC1-408E-A445-0C87EB9F89A2}">
                  <ask:lineSketchStyleProps xmlns:ask="http://schemas.microsoft.com/office/drawing/2018/sketchyshapes" sd="34863143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
              <a:extLst>
                <a:ext uri="{FF2B5EF4-FFF2-40B4-BE49-F238E27FC236}">
                  <a16:creationId xmlns:a16="http://schemas.microsoft.com/office/drawing/2014/main" id="{D7CF9CD6-1C5C-78EB-DF41-C9C83B91420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9500" l="22875" r="84625">
                          <a14:foregroundMark x1="63375" y1="76500" x2="39500" y2="87333"/>
                          <a14:foregroundMark x1="39500" y1="87333" x2="62000" y2="71167"/>
                          <a14:foregroundMark x1="69375" y1="75833" x2="36625" y2="95167"/>
                          <a14:foregroundMark x1="36625" y1="95167" x2="59250" y2="72500"/>
                          <a14:foregroundMark x1="59250" y1="72500" x2="67875" y2="73833"/>
                          <a14:foregroundMark x1="78625" y1="72500" x2="76250" y2="73833"/>
                          <a14:foregroundMark x1="77250" y1="75167" x2="80125" y2="94833"/>
                          <a14:foregroundMark x1="79125" y1="83000" x2="80625" y2="98833"/>
                          <a14:foregroundMark x1="84125" y1="87667" x2="84625" y2="99500"/>
                        </a14:backgroundRemoval>
                      </a14:imgEffect>
                    </a14:imgLayer>
                  </a14:imgProps>
                </a:ext>
                <a:ext uri="{28A0092B-C50C-407E-A947-70E740481C1C}">
                  <a14:useLocalDpi xmlns:a14="http://schemas.microsoft.com/office/drawing/2010/main" val="0"/>
                </a:ext>
              </a:extLst>
            </a:blip>
            <a:srcRect l="15666" r="11104"/>
            <a:stretch/>
          </p:blipFill>
          <p:spPr bwMode="auto">
            <a:xfrm>
              <a:off x="691544" y="1950846"/>
              <a:ext cx="1590542" cy="1629003"/>
            </a:xfrm>
            <a:prstGeom prst="rect">
              <a:avLst/>
            </a:prstGeom>
            <a:noFill/>
            <a:effectLst>
              <a:glow rad="63500">
                <a:schemeClr val="bg1">
                  <a:alpha val="40000"/>
                </a:schemeClr>
              </a:glow>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grpSp>
      <p:pic>
        <p:nvPicPr>
          <p:cNvPr id="51" name="Picture 4">
            <a:extLst>
              <a:ext uri="{FF2B5EF4-FFF2-40B4-BE49-F238E27FC236}">
                <a16:creationId xmlns:a16="http://schemas.microsoft.com/office/drawing/2014/main" id="{9884AF38-5B4E-C2ED-E1BF-75B5C3BB0FA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9500" l="22875" r="84625">
                        <a14:foregroundMark x1="63375" y1="76500" x2="39500" y2="87333"/>
                        <a14:foregroundMark x1="39500" y1="87333" x2="62000" y2="71167"/>
                        <a14:foregroundMark x1="69375" y1="75833" x2="36625" y2="95167"/>
                        <a14:foregroundMark x1="36625" y1="95167" x2="59250" y2="72500"/>
                        <a14:foregroundMark x1="59250" y1="72500" x2="67875" y2="73833"/>
                        <a14:foregroundMark x1="78625" y1="72500" x2="76250" y2="73833"/>
                        <a14:foregroundMark x1="77250" y1="75167" x2="80125" y2="94833"/>
                        <a14:foregroundMark x1="79125" y1="83000" x2="80625" y2="98833"/>
                        <a14:foregroundMark x1="84125" y1="87667" x2="84625" y2="99500"/>
                      </a14:backgroundRemoval>
                    </a14:imgEffect>
                  </a14:imgLayer>
                </a14:imgProps>
              </a:ext>
              <a:ext uri="{28A0092B-C50C-407E-A947-70E740481C1C}">
                <a14:useLocalDpi xmlns:a14="http://schemas.microsoft.com/office/drawing/2010/main" val="0"/>
              </a:ext>
            </a:extLst>
          </a:blip>
          <a:srcRect l="15666" r="11104"/>
          <a:stretch/>
        </p:blipFill>
        <p:spPr bwMode="auto">
          <a:xfrm>
            <a:off x="5334643" y="7712334"/>
            <a:ext cx="1628729" cy="166811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195AAC9-68CC-317E-C7ED-1DF45D2D050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9928" b="99588" l="9954" r="89931">
                        <a14:foregroundMark x1="70563" y1="67387" x2="90702" y2="90123"/>
                        <a14:foregroundMark x1="90702" y1="90123" x2="35417" y2="97634"/>
                        <a14:foregroundMark x1="35417" y1="97634" x2="76968" y2="73920"/>
                        <a14:foregroundMark x1="63156" y1="89095" x2="63156" y2="99588"/>
                      </a14:backgroundRemoval>
                    </a14:imgEffect>
                  </a14:imgLayer>
                </a14:imgProps>
              </a:ext>
              <a:ext uri="{28A0092B-C50C-407E-A947-70E740481C1C}">
                <a14:useLocalDpi xmlns:a14="http://schemas.microsoft.com/office/drawing/2010/main" val="0"/>
              </a:ext>
            </a:extLst>
          </a:blip>
          <a:srcRect l="13279"/>
          <a:stretch/>
        </p:blipFill>
        <p:spPr bwMode="auto">
          <a:xfrm>
            <a:off x="540197" y="4500009"/>
            <a:ext cx="1846848" cy="15972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34392D-7199-5254-B52B-C6C66E2A9A50}"/>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9000" b="99500" l="23000" r="93000">
                        <a14:foregroundMark x1="49875" y1="24667" x2="44750" y2="47000"/>
                        <a14:foregroundMark x1="48250" y1="62167" x2="32375" y2="77000"/>
                        <a14:foregroundMark x1="32375" y1="77000" x2="23000" y2="99500"/>
                        <a14:foregroundMark x1="85625" y1="75667" x2="88375" y2="79833"/>
                        <a14:foregroundMark x1="51375" y1="99500" x2="41250" y2="99500"/>
                        <a14:foregroundMark x1="65750" y1="99000" x2="80125" y2="99500"/>
                        <a14:foregroundMark x1="90250" y1="83833" x2="93000" y2="98500"/>
                        <a14:backgroundMark x1="44857" y1="47042" x2="43875" y2="53000"/>
                        <a14:backgroundMark x1="43875" y1="53000" x2="29750" y2="72667"/>
                        <a14:backgroundMark x1="29750" y1="72667" x2="28250" y2="35167"/>
                        <a14:backgroundMark x1="28250" y1="35167" x2="45807" y2="27861"/>
                      </a14:backgroundRemoval>
                    </a14:imgEffect>
                  </a14:imgLayer>
                </a14:imgProps>
              </a:ext>
              <a:ext uri="{28A0092B-C50C-407E-A947-70E740481C1C}">
                <a14:useLocalDpi xmlns:a14="http://schemas.microsoft.com/office/drawing/2010/main" val="0"/>
              </a:ext>
            </a:extLst>
          </a:blip>
          <a:srcRect l="15591" t="10077" r="4382" b="-2536"/>
          <a:stretch/>
        </p:blipFill>
        <p:spPr bwMode="auto">
          <a:xfrm>
            <a:off x="2681124" y="4514584"/>
            <a:ext cx="1899105" cy="1645590"/>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D249F00-A855-6C7B-BD0F-09B2EFBC2BA0}"/>
              </a:ext>
            </a:extLst>
          </p:cNvPr>
          <p:cNvGrpSpPr/>
          <p:nvPr/>
        </p:nvGrpSpPr>
        <p:grpSpPr>
          <a:xfrm>
            <a:off x="2577544" y="8921431"/>
            <a:ext cx="2156962" cy="1665160"/>
            <a:chOff x="2577544" y="8740376"/>
            <a:chExt cx="2132819" cy="1779394"/>
          </a:xfrm>
        </p:grpSpPr>
        <p:sp>
          <p:nvSpPr>
            <p:cNvPr id="12" name="Rectangle 11">
              <a:extLst>
                <a:ext uri="{FF2B5EF4-FFF2-40B4-BE49-F238E27FC236}">
                  <a16:creationId xmlns:a16="http://schemas.microsoft.com/office/drawing/2014/main" id="{5138BC94-3227-1E5B-7067-26BE8D424ADC}"/>
                </a:ext>
              </a:extLst>
            </p:cNvPr>
            <p:cNvSpPr/>
            <p:nvPr/>
          </p:nvSpPr>
          <p:spPr>
            <a:xfrm>
              <a:off x="2577544" y="8762970"/>
              <a:ext cx="2132819" cy="1756800"/>
            </a:xfrm>
            <a:custGeom>
              <a:avLst/>
              <a:gdLst>
                <a:gd name="connsiteX0" fmla="*/ 0 w 2132819"/>
                <a:gd name="connsiteY0" fmla="*/ 0 h 1756800"/>
                <a:gd name="connsiteX1" fmla="*/ 575861 w 2132819"/>
                <a:gd name="connsiteY1" fmla="*/ 0 h 1756800"/>
                <a:gd name="connsiteX2" fmla="*/ 1066410 w 2132819"/>
                <a:gd name="connsiteY2" fmla="*/ 0 h 1756800"/>
                <a:gd name="connsiteX3" fmla="*/ 1620942 w 2132819"/>
                <a:gd name="connsiteY3" fmla="*/ 0 h 1756800"/>
                <a:gd name="connsiteX4" fmla="*/ 2132819 w 2132819"/>
                <a:gd name="connsiteY4" fmla="*/ 0 h 1756800"/>
                <a:gd name="connsiteX5" fmla="*/ 2132819 w 2132819"/>
                <a:gd name="connsiteY5" fmla="*/ 603168 h 1756800"/>
                <a:gd name="connsiteX6" fmla="*/ 2132819 w 2132819"/>
                <a:gd name="connsiteY6" fmla="*/ 1136064 h 1756800"/>
                <a:gd name="connsiteX7" fmla="*/ 2132819 w 2132819"/>
                <a:gd name="connsiteY7" fmla="*/ 1756800 h 1756800"/>
                <a:gd name="connsiteX8" fmla="*/ 1578286 w 2132819"/>
                <a:gd name="connsiteY8" fmla="*/ 1756800 h 1756800"/>
                <a:gd name="connsiteX9" fmla="*/ 1109066 w 2132819"/>
                <a:gd name="connsiteY9" fmla="*/ 1756800 h 1756800"/>
                <a:gd name="connsiteX10" fmla="*/ 554533 w 2132819"/>
                <a:gd name="connsiteY10" fmla="*/ 1756800 h 1756800"/>
                <a:gd name="connsiteX11" fmla="*/ 0 w 2132819"/>
                <a:gd name="connsiteY11" fmla="*/ 1756800 h 1756800"/>
                <a:gd name="connsiteX12" fmla="*/ 0 w 2132819"/>
                <a:gd name="connsiteY12" fmla="*/ 1136064 h 1756800"/>
                <a:gd name="connsiteX13" fmla="*/ 0 w 2132819"/>
                <a:gd name="connsiteY13" fmla="*/ 568032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205442" y="13685"/>
                    <a:pt x="351907" y="641"/>
                    <a:pt x="575861" y="0"/>
                  </a:cubicBezTo>
                  <a:cubicBezTo>
                    <a:pt x="799815" y="-641"/>
                    <a:pt x="855384" y="-24439"/>
                    <a:pt x="1066410" y="0"/>
                  </a:cubicBezTo>
                  <a:cubicBezTo>
                    <a:pt x="1277436" y="24439"/>
                    <a:pt x="1492350" y="12245"/>
                    <a:pt x="1620942" y="0"/>
                  </a:cubicBezTo>
                  <a:cubicBezTo>
                    <a:pt x="1749534" y="-12245"/>
                    <a:pt x="1892272" y="3661"/>
                    <a:pt x="2132819" y="0"/>
                  </a:cubicBezTo>
                  <a:cubicBezTo>
                    <a:pt x="2152356" y="240983"/>
                    <a:pt x="2113008" y="375909"/>
                    <a:pt x="2132819" y="603168"/>
                  </a:cubicBezTo>
                  <a:cubicBezTo>
                    <a:pt x="2152630" y="830427"/>
                    <a:pt x="2151243" y="970196"/>
                    <a:pt x="2132819" y="1136064"/>
                  </a:cubicBezTo>
                  <a:cubicBezTo>
                    <a:pt x="2114395" y="1301932"/>
                    <a:pt x="2161326" y="1472385"/>
                    <a:pt x="2132819" y="1756800"/>
                  </a:cubicBezTo>
                  <a:cubicBezTo>
                    <a:pt x="1954742" y="1772426"/>
                    <a:pt x="1783641" y="1734650"/>
                    <a:pt x="1578286" y="1756800"/>
                  </a:cubicBezTo>
                  <a:cubicBezTo>
                    <a:pt x="1372931" y="1778950"/>
                    <a:pt x="1298422" y="1748295"/>
                    <a:pt x="1109066" y="1756800"/>
                  </a:cubicBezTo>
                  <a:cubicBezTo>
                    <a:pt x="919710" y="1765305"/>
                    <a:pt x="800256" y="1731476"/>
                    <a:pt x="554533" y="1756800"/>
                  </a:cubicBezTo>
                  <a:cubicBezTo>
                    <a:pt x="308810" y="1782124"/>
                    <a:pt x="195300" y="1737327"/>
                    <a:pt x="0" y="1756800"/>
                  </a:cubicBezTo>
                  <a:cubicBezTo>
                    <a:pt x="-29357" y="1577200"/>
                    <a:pt x="-25860" y="1408973"/>
                    <a:pt x="0" y="1136064"/>
                  </a:cubicBezTo>
                  <a:cubicBezTo>
                    <a:pt x="25860" y="863155"/>
                    <a:pt x="8552" y="848141"/>
                    <a:pt x="0" y="568032"/>
                  </a:cubicBezTo>
                  <a:cubicBezTo>
                    <a:pt x="-8552" y="287923"/>
                    <a:pt x="-23471" y="158599"/>
                    <a:pt x="0" y="0"/>
                  </a:cubicBezTo>
                  <a:close/>
                </a:path>
              </a:pathLst>
            </a:custGeom>
            <a:noFill/>
            <a:ln w="38100">
              <a:solidFill>
                <a:srgbClr val="383F8F"/>
              </a:solidFill>
              <a:extLst>
                <a:ext uri="{C807C97D-BFC1-408E-A445-0C87EB9F89A2}">
                  <ask:lineSketchStyleProps xmlns:ask="http://schemas.microsoft.com/office/drawing/2018/sketchyshapes" sd="102453150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4" name="Picture 10">
              <a:extLst>
                <a:ext uri="{FF2B5EF4-FFF2-40B4-BE49-F238E27FC236}">
                  <a16:creationId xmlns:a16="http://schemas.microsoft.com/office/drawing/2014/main" id="{E9F5AF51-E11D-7351-DD87-3D5D9D4F9E7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351" b="98182" l="1950" r="96936">
                          <a14:foregroundMark x1="58774" y1="65455" x2="90529" y2="90390"/>
                          <a14:foregroundMark x1="90529" y1="90390" x2="42897" y2="92727"/>
                          <a14:foregroundMark x1="42897" y1="92727" x2="56267" y2="67013"/>
                          <a14:foregroundMark x1="36769" y1="65974" x2="2786" y2="85714"/>
                          <a14:foregroundMark x1="2786" y1="85714" x2="31755" y2="92208"/>
                          <a14:foregroundMark x1="31755" y1="92208" x2="33705" y2="64416"/>
                          <a14:foregroundMark x1="16992" y1="84156" x2="2228" y2="83636"/>
                          <a14:foregroundMark x1="13928" y1="86494" x2="6407" y2="85974"/>
                          <a14:foregroundMark x1="34262" y1="90390" x2="25348" y2="98182"/>
                          <a14:foregroundMark x1="2786" y1="96364" x2="2786" y2="96364"/>
                          <a14:foregroundMark x1="81894" y1="77662" x2="71866" y2="77143"/>
                          <a14:foregroundMark x1="67688" y1="97143" x2="96936" y2="89351"/>
                          <a14:foregroundMark x1="96936" y1="89351" x2="73538" y2="77662"/>
                        </a14:backgroundRemoval>
                      </a14:imgEffect>
                    </a14:imgLayer>
                  </a14:imgProps>
                </a:ext>
                <a:ext uri="{28A0092B-C50C-407E-A947-70E740481C1C}">
                  <a14:useLocalDpi xmlns:a14="http://schemas.microsoft.com/office/drawing/2010/main" val="0"/>
                </a:ext>
              </a:extLst>
            </a:blip>
            <a:srcRect/>
            <a:stretch>
              <a:fillRect/>
            </a:stretch>
          </p:blipFill>
          <p:spPr bwMode="auto">
            <a:xfrm>
              <a:off x="2814468" y="8740376"/>
              <a:ext cx="1618086" cy="17352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D935775-79EB-CBD9-174A-A9E1B1EE0AE9}"/>
              </a:ext>
            </a:extLst>
          </p:cNvPr>
          <p:cNvGrpSpPr/>
          <p:nvPr/>
        </p:nvGrpSpPr>
        <p:grpSpPr>
          <a:xfrm>
            <a:off x="293712" y="6679772"/>
            <a:ext cx="2142075" cy="1698693"/>
            <a:chOff x="324434" y="6518384"/>
            <a:chExt cx="2132819" cy="1756800"/>
          </a:xfrm>
        </p:grpSpPr>
        <p:sp>
          <p:nvSpPr>
            <p:cNvPr id="7" name="Rectangle 6">
              <a:extLst>
                <a:ext uri="{FF2B5EF4-FFF2-40B4-BE49-F238E27FC236}">
                  <a16:creationId xmlns:a16="http://schemas.microsoft.com/office/drawing/2014/main" id="{56F9A47E-67E2-DA30-1175-49919C7009EF}"/>
                </a:ext>
              </a:extLst>
            </p:cNvPr>
            <p:cNvSpPr/>
            <p:nvPr/>
          </p:nvSpPr>
          <p:spPr>
            <a:xfrm>
              <a:off x="324434" y="6518384"/>
              <a:ext cx="2132819" cy="1756800"/>
            </a:xfrm>
            <a:custGeom>
              <a:avLst/>
              <a:gdLst>
                <a:gd name="connsiteX0" fmla="*/ 0 w 2132819"/>
                <a:gd name="connsiteY0" fmla="*/ 0 h 1756800"/>
                <a:gd name="connsiteX1" fmla="*/ 554533 w 2132819"/>
                <a:gd name="connsiteY1" fmla="*/ 0 h 1756800"/>
                <a:gd name="connsiteX2" fmla="*/ 1109066 w 2132819"/>
                <a:gd name="connsiteY2" fmla="*/ 0 h 1756800"/>
                <a:gd name="connsiteX3" fmla="*/ 1663599 w 2132819"/>
                <a:gd name="connsiteY3" fmla="*/ 0 h 1756800"/>
                <a:gd name="connsiteX4" fmla="*/ 2132819 w 2132819"/>
                <a:gd name="connsiteY4" fmla="*/ 0 h 1756800"/>
                <a:gd name="connsiteX5" fmla="*/ 2132819 w 2132819"/>
                <a:gd name="connsiteY5" fmla="*/ 550464 h 1756800"/>
                <a:gd name="connsiteX6" fmla="*/ 2132819 w 2132819"/>
                <a:gd name="connsiteY6" fmla="*/ 1083360 h 1756800"/>
                <a:gd name="connsiteX7" fmla="*/ 2132819 w 2132819"/>
                <a:gd name="connsiteY7" fmla="*/ 1756800 h 1756800"/>
                <a:gd name="connsiteX8" fmla="*/ 1578286 w 2132819"/>
                <a:gd name="connsiteY8" fmla="*/ 1756800 h 1756800"/>
                <a:gd name="connsiteX9" fmla="*/ 1066410 w 2132819"/>
                <a:gd name="connsiteY9" fmla="*/ 1756800 h 1756800"/>
                <a:gd name="connsiteX10" fmla="*/ 575861 w 2132819"/>
                <a:gd name="connsiteY10" fmla="*/ 1756800 h 1756800"/>
                <a:gd name="connsiteX11" fmla="*/ 0 w 2132819"/>
                <a:gd name="connsiteY11" fmla="*/ 1756800 h 1756800"/>
                <a:gd name="connsiteX12" fmla="*/ 0 w 2132819"/>
                <a:gd name="connsiteY12" fmla="*/ 1136064 h 1756800"/>
                <a:gd name="connsiteX13" fmla="*/ 0 w 2132819"/>
                <a:gd name="connsiteY13" fmla="*/ 550464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131874" y="-2442"/>
                    <a:pt x="310719" y="-18607"/>
                    <a:pt x="554533" y="0"/>
                  </a:cubicBezTo>
                  <a:cubicBezTo>
                    <a:pt x="798347" y="18607"/>
                    <a:pt x="939317" y="24788"/>
                    <a:pt x="1109066" y="0"/>
                  </a:cubicBezTo>
                  <a:cubicBezTo>
                    <a:pt x="1278815" y="-24788"/>
                    <a:pt x="1397727" y="4248"/>
                    <a:pt x="1663599" y="0"/>
                  </a:cubicBezTo>
                  <a:cubicBezTo>
                    <a:pt x="1929471" y="-4248"/>
                    <a:pt x="1996760" y="22894"/>
                    <a:pt x="2132819" y="0"/>
                  </a:cubicBezTo>
                  <a:cubicBezTo>
                    <a:pt x="2155502" y="136859"/>
                    <a:pt x="2125493" y="313224"/>
                    <a:pt x="2132819" y="550464"/>
                  </a:cubicBezTo>
                  <a:cubicBezTo>
                    <a:pt x="2140145" y="787704"/>
                    <a:pt x="2155837" y="924247"/>
                    <a:pt x="2132819" y="1083360"/>
                  </a:cubicBezTo>
                  <a:cubicBezTo>
                    <a:pt x="2109801" y="1242473"/>
                    <a:pt x="2159654" y="1463766"/>
                    <a:pt x="2132819" y="1756800"/>
                  </a:cubicBezTo>
                  <a:cubicBezTo>
                    <a:pt x="2015858" y="1733744"/>
                    <a:pt x="1694221" y="1742115"/>
                    <a:pt x="1578286" y="1756800"/>
                  </a:cubicBezTo>
                  <a:cubicBezTo>
                    <a:pt x="1462351" y="1771485"/>
                    <a:pt x="1223702" y="1759189"/>
                    <a:pt x="1066410" y="1756800"/>
                  </a:cubicBezTo>
                  <a:cubicBezTo>
                    <a:pt x="909118" y="1754411"/>
                    <a:pt x="804143" y="1748473"/>
                    <a:pt x="575861" y="1756800"/>
                  </a:cubicBezTo>
                  <a:cubicBezTo>
                    <a:pt x="347579" y="1765127"/>
                    <a:pt x="141834" y="1779993"/>
                    <a:pt x="0" y="1756800"/>
                  </a:cubicBezTo>
                  <a:cubicBezTo>
                    <a:pt x="19553" y="1472003"/>
                    <a:pt x="22443" y="1402174"/>
                    <a:pt x="0" y="1136064"/>
                  </a:cubicBezTo>
                  <a:cubicBezTo>
                    <a:pt x="-22443" y="869954"/>
                    <a:pt x="20601" y="708643"/>
                    <a:pt x="0" y="550464"/>
                  </a:cubicBezTo>
                  <a:cubicBezTo>
                    <a:pt x="-20601" y="392285"/>
                    <a:pt x="-23163" y="152314"/>
                    <a:pt x="0" y="0"/>
                  </a:cubicBezTo>
                  <a:close/>
                </a:path>
              </a:pathLst>
            </a:custGeom>
            <a:noFill/>
            <a:ln w="38100">
              <a:solidFill>
                <a:srgbClr val="383F8F"/>
              </a:solidFill>
              <a:extLst>
                <a:ext uri="{C807C97D-BFC1-408E-A445-0C87EB9F89A2}">
                  <ask:lineSketchStyleProps xmlns:ask="http://schemas.microsoft.com/office/drawing/2018/sketchyshapes" sd="169688689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6" name="Picture 12">
              <a:extLst>
                <a:ext uri="{FF2B5EF4-FFF2-40B4-BE49-F238E27FC236}">
                  <a16:creationId xmlns:a16="http://schemas.microsoft.com/office/drawing/2014/main" id="{A0AB211A-4B90-EF03-A54D-30AC7B78EB0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8966" b="98851" l="1839" r="95632">
                          <a14:foregroundMark x1="65517" y1="67816" x2="87586" y2="85747"/>
                          <a14:foregroundMark x1="87586" y1="85747" x2="26897" y2="98391"/>
                          <a14:foregroundMark x1="26897" y1="98391" x2="36092" y2="61839"/>
                          <a14:foregroundMark x1="36092" y1="61839" x2="62989" y2="73563"/>
                          <a14:foregroundMark x1="62989" y1="73563" x2="71264" y2="72874"/>
                          <a14:foregroundMark x1="41839" y1="83678" x2="61609" y2="93793"/>
                          <a14:foregroundMark x1="54253" y1="93793" x2="84368" y2="98391"/>
                          <a14:foregroundMark x1="84368" y1="98391" x2="90345" y2="82529"/>
                          <a14:foregroundMark x1="35172" y1="65517" x2="3678" y2="81609"/>
                          <a14:foregroundMark x1="3678" y1="81609" x2="34253" y2="83678"/>
                          <a14:foregroundMark x1="34253" y1="83678" x2="35172" y2="65057"/>
                          <a14:foregroundMark x1="91494" y1="81839" x2="95862" y2="98391"/>
                          <a14:foregroundMark x1="34023" y1="88736" x2="9195" y2="92184"/>
                          <a14:foregroundMark x1="13103" y1="86437" x2="1839" y2="98851"/>
                          <a14:foregroundMark x1="53103" y1="14943" x2="53103" y2="14943"/>
                          <a14:foregroundMark x1="52644" y1="12184" x2="52644" y2="12184"/>
                        </a14:backgroundRemoval>
                      </a14:imgEffect>
                    </a14:imgLayer>
                  </a14:imgProps>
                </a:ext>
                <a:ext uri="{28A0092B-C50C-407E-A947-70E740481C1C}">
                  <a14:useLocalDpi xmlns:a14="http://schemas.microsoft.com/office/drawing/2010/main" val="0"/>
                </a:ext>
              </a:extLst>
            </a:blip>
            <a:srcRect/>
            <a:stretch>
              <a:fillRect/>
            </a:stretch>
          </p:blipFill>
          <p:spPr bwMode="auto">
            <a:xfrm>
              <a:off x="516861" y="6521700"/>
              <a:ext cx="1708249" cy="1708249"/>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F073824-6997-3AA6-8580-4095A85AF6D4}"/>
              </a:ext>
            </a:extLst>
          </p:cNvPr>
          <p:cNvGrpSpPr/>
          <p:nvPr/>
        </p:nvGrpSpPr>
        <p:grpSpPr>
          <a:xfrm>
            <a:off x="2551310" y="6688324"/>
            <a:ext cx="2169707" cy="1706302"/>
            <a:chOff x="2551310" y="6504476"/>
            <a:chExt cx="2196395" cy="1756800"/>
          </a:xfrm>
        </p:grpSpPr>
        <p:sp>
          <p:nvSpPr>
            <p:cNvPr id="8" name="Rectangle 7">
              <a:extLst>
                <a:ext uri="{FF2B5EF4-FFF2-40B4-BE49-F238E27FC236}">
                  <a16:creationId xmlns:a16="http://schemas.microsoft.com/office/drawing/2014/main" id="{7455606F-7A47-A28C-5E37-4AC1A9E1BC92}"/>
                </a:ext>
              </a:extLst>
            </p:cNvPr>
            <p:cNvSpPr/>
            <p:nvPr/>
          </p:nvSpPr>
          <p:spPr>
            <a:xfrm>
              <a:off x="2577544" y="6504476"/>
              <a:ext cx="2132819" cy="1756800"/>
            </a:xfrm>
            <a:custGeom>
              <a:avLst/>
              <a:gdLst>
                <a:gd name="connsiteX0" fmla="*/ 0 w 2132819"/>
                <a:gd name="connsiteY0" fmla="*/ 0 h 1756800"/>
                <a:gd name="connsiteX1" fmla="*/ 469220 w 2132819"/>
                <a:gd name="connsiteY1" fmla="*/ 0 h 1756800"/>
                <a:gd name="connsiteX2" fmla="*/ 1045081 w 2132819"/>
                <a:gd name="connsiteY2" fmla="*/ 0 h 1756800"/>
                <a:gd name="connsiteX3" fmla="*/ 1535630 w 2132819"/>
                <a:gd name="connsiteY3" fmla="*/ 0 h 1756800"/>
                <a:gd name="connsiteX4" fmla="*/ 2132819 w 2132819"/>
                <a:gd name="connsiteY4" fmla="*/ 0 h 1756800"/>
                <a:gd name="connsiteX5" fmla="*/ 2132819 w 2132819"/>
                <a:gd name="connsiteY5" fmla="*/ 532896 h 1756800"/>
                <a:gd name="connsiteX6" fmla="*/ 2132819 w 2132819"/>
                <a:gd name="connsiteY6" fmla="*/ 1100928 h 1756800"/>
                <a:gd name="connsiteX7" fmla="*/ 2132819 w 2132819"/>
                <a:gd name="connsiteY7" fmla="*/ 1756800 h 1756800"/>
                <a:gd name="connsiteX8" fmla="*/ 1663599 w 2132819"/>
                <a:gd name="connsiteY8" fmla="*/ 1756800 h 1756800"/>
                <a:gd name="connsiteX9" fmla="*/ 1151722 w 2132819"/>
                <a:gd name="connsiteY9" fmla="*/ 1756800 h 1756800"/>
                <a:gd name="connsiteX10" fmla="*/ 639846 w 2132819"/>
                <a:gd name="connsiteY10" fmla="*/ 1756800 h 1756800"/>
                <a:gd name="connsiteX11" fmla="*/ 0 w 2132819"/>
                <a:gd name="connsiteY11" fmla="*/ 1756800 h 1756800"/>
                <a:gd name="connsiteX12" fmla="*/ 0 w 2132819"/>
                <a:gd name="connsiteY12" fmla="*/ 1188768 h 1756800"/>
                <a:gd name="connsiteX13" fmla="*/ 0 w 2132819"/>
                <a:gd name="connsiteY13" fmla="*/ 585600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117723" y="-6916"/>
                    <a:pt x="271516" y="16826"/>
                    <a:pt x="469220" y="0"/>
                  </a:cubicBezTo>
                  <a:cubicBezTo>
                    <a:pt x="666924" y="-16826"/>
                    <a:pt x="782750" y="27037"/>
                    <a:pt x="1045081" y="0"/>
                  </a:cubicBezTo>
                  <a:cubicBezTo>
                    <a:pt x="1307412" y="-27037"/>
                    <a:pt x="1361891" y="-10570"/>
                    <a:pt x="1535630" y="0"/>
                  </a:cubicBezTo>
                  <a:cubicBezTo>
                    <a:pt x="1709369" y="10570"/>
                    <a:pt x="1878741" y="-27221"/>
                    <a:pt x="2132819" y="0"/>
                  </a:cubicBezTo>
                  <a:cubicBezTo>
                    <a:pt x="2156135" y="207146"/>
                    <a:pt x="2137052" y="307128"/>
                    <a:pt x="2132819" y="532896"/>
                  </a:cubicBezTo>
                  <a:cubicBezTo>
                    <a:pt x="2128586" y="758664"/>
                    <a:pt x="2118388" y="845478"/>
                    <a:pt x="2132819" y="1100928"/>
                  </a:cubicBezTo>
                  <a:cubicBezTo>
                    <a:pt x="2147250" y="1356378"/>
                    <a:pt x="2143243" y="1516843"/>
                    <a:pt x="2132819" y="1756800"/>
                  </a:cubicBezTo>
                  <a:cubicBezTo>
                    <a:pt x="1994215" y="1750563"/>
                    <a:pt x="1890220" y="1736263"/>
                    <a:pt x="1663599" y="1756800"/>
                  </a:cubicBezTo>
                  <a:cubicBezTo>
                    <a:pt x="1436978" y="1777337"/>
                    <a:pt x="1398836" y="1772718"/>
                    <a:pt x="1151722" y="1756800"/>
                  </a:cubicBezTo>
                  <a:cubicBezTo>
                    <a:pt x="904608" y="1740882"/>
                    <a:pt x="808317" y="1736214"/>
                    <a:pt x="639846" y="1756800"/>
                  </a:cubicBezTo>
                  <a:cubicBezTo>
                    <a:pt x="471375" y="1777386"/>
                    <a:pt x="157454" y="1764066"/>
                    <a:pt x="0" y="1756800"/>
                  </a:cubicBezTo>
                  <a:cubicBezTo>
                    <a:pt x="-12036" y="1552308"/>
                    <a:pt x="-13196" y="1386686"/>
                    <a:pt x="0" y="1188768"/>
                  </a:cubicBezTo>
                  <a:cubicBezTo>
                    <a:pt x="13196" y="990850"/>
                    <a:pt x="6084" y="834316"/>
                    <a:pt x="0" y="585600"/>
                  </a:cubicBezTo>
                  <a:cubicBezTo>
                    <a:pt x="-6084" y="336884"/>
                    <a:pt x="-22944" y="277570"/>
                    <a:pt x="0" y="0"/>
                  </a:cubicBezTo>
                  <a:close/>
                </a:path>
              </a:pathLst>
            </a:custGeom>
            <a:noFill/>
            <a:ln w="38100">
              <a:solidFill>
                <a:srgbClr val="383F8F"/>
              </a:solidFill>
              <a:extLst>
                <a:ext uri="{C807C97D-BFC1-408E-A445-0C87EB9F89A2}">
                  <ask:lineSketchStyleProps xmlns:ask="http://schemas.microsoft.com/office/drawing/2018/sketchyshapes" sd="171464375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8" name="Picture 14">
              <a:extLst>
                <a:ext uri="{FF2B5EF4-FFF2-40B4-BE49-F238E27FC236}">
                  <a16:creationId xmlns:a16="http://schemas.microsoft.com/office/drawing/2014/main" id="{B33EDEAF-B76C-9C68-76A1-DB173743A1FC}"/>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7333" l="10000" r="90000">
                          <a14:foregroundMark x1="73000" y1="66333" x2="92875" y2="95500"/>
                          <a14:foregroundMark x1="92875" y1="95500" x2="20500" y2="97333"/>
                          <a14:foregroundMark x1="20500" y1="97333" x2="36250" y2="69833"/>
                          <a14:foregroundMark x1="36250" y1="69833" x2="69000" y2="69500"/>
                          <a14:foregroundMark x1="69000" y1="69500" x2="75875" y2="69500"/>
                        </a14:backgroundRemoval>
                      </a14:imgEffect>
                    </a14:imgLayer>
                  </a14:imgProps>
                </a:ext>
                <a:ext uri="{28A0092B-C50C-407E-A947-70E740481C1C}">
                  <a14:useLocalDpi xmlns:a14="http://schemas.microsoft.com/office/drawing/2010/main" val="0"/>
                </a:ext>
              </a:extLst>
            </a:blip>
            <a:srcRect/>
            <a:stretch>
              <a:fillRect/>
            </a:stretch>
          </p:blipFill>
          <p:spPr bwMode="auto">
            <a:xfrm>
              <a:off x="2551310" y="6563948"/>
              <a:ext cx="2196395" cy="1647296"/>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042" name="Picture 18">
            <a:extLst>
              <a:ext uri="{FF2B5EF4-FFF2-40B4-BE49-F238E27FC236}">
                <a16:creationId xmlns:a16="http://schemas.microsoft.com/office/drawing/2014/main" id="{E2762995-0249-D197-6086-9519C872BE0D}"/>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9928" b="99588" l="9954" r="89931">
                        <a14:foregroundMark x1="68210" y1="68261" x2="84838" y2="99486"/>
                        <a14:foregroundMark x1="84838" y1="99486" x2="79861" y2="79733"/>
                        <a14:foregroundMark x1="40123" y1="57819" x2="16358" y2="84156"/>
                        <a14:foregroundMark x1="16358" y1="84156" x2="21026" y2="78704"/>
                        <a14:foregroundMark x1="16821" y1="86883" x2="13387" y2="98817"/>
                        <a14:foregroundMark x1="79282" y1="76698" x2="85185" y2="99331"/>
                        <a14:foregroundMark x1="82716" y1="81019" x2="85185" y2="94753"/>
                        <a14:foregroundMark x1="80247" y1="75669" x2="87307" y2="99588"/>
                        <a14:foregroundMark x1="73148" y1="70576" x2="59028" y2="65226"/>
                      </a14:backgroundRemoval>
                    </a14:imgEffect>
                  </a14:imgLayer>
                </a14:imgProps>
              </a:ext>
              <a:ext uri="{28A0092B-C50C-407E-A947-70E740481C1C}">
                <a14:useLocalDpi xmlns:a14="http://schemas.microsoft.com/office/drawing/2010/main" val="0"/>
              </a:ext>
            </a:extLst>
          </a:blip>
          <a:srcRect/>
          <a:stretch>
            <a:fillRect/>
          </a:stretch>
        </p:blipFill>
        <p:spPr bwMode="auto">
          <a:xfrm>
            <a:off x="5133260" y="5468272"/>
            <a:ext cx="2223596" cy="166769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B558307-66EB-EDAD-DD26-AF0AC87ACEA8}"/>
              </a:ext>
            </a:extLst>
          </p:cNvPr>
          <p:cNvGrpSpPr/>
          <p:nvPr/>
        </p:nvGrpSpPr>
        <p:grpSpPr>
          <a:xfrm>
            <a:off x="324434" y="8954849"/>
            <a:ext cx="2180907" cy="1618112"/>
            <a:chOff x="324434" y="8757241"/>
            <a:chExt cx="2176007" cy="1756953"/>
          </a:xfrm>
        </p:grpSpPr>
        <p:sp>
          <p:nvSpPr>
            <p:cNvPr id="10" name="Rectangle 9">
              <a:extLst>
                <a:ext uri="{FF2B5EF4-FFF2-40B4-BE49-F238E27FC236}">
                  <a16:creationId xmlns:a16="http://schemas.microsoft.com/office/drawing/2014/main" id="{E6C15B3C-85F1-5234-0A1F-202959E810AD}"/>
                </a:ext>
              </a:extLst>
            </p:cNvPr>
            <p:cNvSpPr/>
            <p:nvPr/>
          </p:nvSpPr>
          <p:spPr>
            <a:xfrm>
              <a:off x="324434" y="8757241"/>
              <a:ext cx="2132819" cy="1756953"/>
            </a:xfrm>
            <a:custGeom>
              <a:avLst/>
              <a:gdLst>
                <a:gd name="connsiteX0" fmla="*/ 0 w 2132819"/>
                <a:gd name="connsiteY0" fmla="*/ 0 h 1756953"/>
                <a:gd name="connsiteX1" fmla="*/ 490548 w 2132819"/>
                <a:gd name="connsiteY1" fmla="*/ 0 h 1756953"/>
                <a:gd name="connsiteX2" fmla="*/ 1066410 w 2132819"/>
                <a:gd name="connsiteY2" fmla="*/ 0 h 1756953"/>
                <a:gd name="connsiteX3" fmla="*/ 1620942 w 2132819"/>
                <a:gd name="connsiteY3" fmla="*/ 0 h 1756953"/>
                <a:gd name="connsiteX4" fmla="*/ 2132819 w 2132819"/>
                <a:gd name="connsiteY4" fmla="*/ 0 h 1756953"/>
                <a:gd name="connsiteX5" fmla="*/ 2132819 w 2132819"/>
                <a:gd name="connsiteY5" fmla="*/ 603221 h 1756953"/>
                <a:gd name="connsiteX6" fmla="*/ 2132819 w 2132819"/>
                <a:gd name="connsiteY6" fmla="*/ 1206441 h 1756953"/>
                <a:gd name="connsiteX7" fmla="*/ 2132819 w 2132819"/>
                <a:gd name="connsiteY7" fmla="*/ 1756953 h 1756953"/>
                <a:gd name="connsiteX8" fmla="*/ 1556958 w 2132819"/>
                <a:gd name="connsiteY8" fmla="*/ 1756953 h 1756953"/>
                <a:gd name="connsiteX9" fmla="*/ 1002425 w 2132819"/>
                <a:gd name="connsiteY9" fmla="*/ 1756953 h 1756953"/>
                <a:gd name="connsiteX10" fmla="*/ 0 w 2132819"/>
                <a:gd name="connsiteY10" fmla="*/ 1756953 h 1756953"/>
                <a:gd name="connsiteX11" fmla="*/ 0 w 2132819"/>
                <a:gd name="connsiteY11" fmla="*/ 1153732 h 1756953"/>
                <a:gd name="connsiteX12" fmla="*/ 0 w 2132819"/>
                <a:gd name="connsiteY12" fmla="*/ 585651 h 1756953"/>
                <a:gd name="connsiteX13" fmla="*/ 0 w 2132819"/>
                <a:gd name="connsiteY13" fmla="*/ 0 h 175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2819" h="1756953" extrusionOk="0">
                  <a:moveTo>
                    <a:pt x="0" y="0"/>
                  </a:moveTo>
                  <a:cubicBezTo>
                    <a:pt x="143263" y="-20358"/>
                    <a:pt x="260230" y="24240"/>
                    <a:pt x="490548" y="0"/>
                  </a:cubicBezTo>
                  <a:cubicBezTo>
                    <a:pt x="720866" y="-24240"/>
                    <a:pt x="898865" y="12005"/>
                    <a:pt x="1066410" y="0"/>
                  </a:cubicBezTo>
                  <a:cubicBezTo>
                    <a:pt x="1233955" y="-12005"/>
                    <a:pt x="1447940" y="-1302"/>
                    <a:pt x="1620942" y="0"/>
                  </a:cubicBezTo>
                  <a:cubicBezTo>
                    <a:pt x="1793944" y="1302"/>
                    <a:pt x="2016299" y="18811"/>
                    <a:pt x="2132819" y="0"/>
                  </a:cubicBezTo>
                  <a:cubicBezTo>
                    <a:pt x="2155553" y="231742"/>
                    <a:pt x="2157649" y="473732"/>
                    <a:pt x="2132819" y="603221"/>
                  </a:cubicBezTo>
                  <a:cubicBezTo>
                    <a:pt x="2107989" y="732710"/>
                    <a:pt x="2109469" y="967344"/>
                    <a:pt x="2132819" y="1206441"/>
                  </a:cubicBezTo>
                  <a:cubicBezTo>
                    <a:pt x="2156169" y="1445538"/>
                    <a:pt x="2113165" y="1594416"/>
                    <a:pt x="2132819" y="1756953"/>
                  </a:cubicBezTo>
                  <a:cubicBezTo>
                    <a:pt x="1974961" y="1759872"/>
                    <a:pt x="1706244" y="1750185"/>
                    <a:pt x="1556958" y="1756953"/>
                  </a:cubicBezTo>
                  <a:cubicBezTo>
                    <a:pt x="1407672" y="1763721"/>
                    <a:pt x="1124397" y="1769748"/>
                    <a:pt x="1002425" y="1756953"/>
                  </a:cubicBezTo>
                  <a:cubicBezTo>
                    <a:pt x="880453" y="1744158"/>
                    <a:pt x="216586" y="1767088"/>
                    <a:pt x="0" y="1756953"/>
                  </a:cubicBezTo>
                  <a:cubicBezTo>
                    <a:pt x="-17607" y="1578819"/>
                    <a:pt x="-6543" y="1418730"/>
                    <a:pt x="0" y="1153732"/>
                  </a:cubicBezTo>
                  <a:cubicBezTo>
                    <a:pt x="6543" y="888734"/>
                    <a:pt x="-13113" y="829638"/>
                    <a:pt x="0" y="585651"/>
                  </a:cubicBezTo>
                  <a:cubicBezTo>
                    <a:pt x="13113" y="341664"/>
                    <a:pt x="-22183" y="168086"/>
                    <a:pt x="0" y="0"/>
                  </a:cubicBezTo>
                  <a:close/>
                </a:path>
              </a:pathLst>
            </a:custGeom>
            <a:noFill/>
            <a:ln w="38100">
              <a:solidFill>
                <a:srgbClr val="383F8F"/>
              </a:solidFill>
              <a:extLst>
                <a:ext uri="{C807C97D-BFC1-408E-A445-0C87EB9F89A2}">
                  <ask:lineSketchStyleProps xmlns:ask="http://schemas.microsoft.com/office/drawing/2018/sketchyshapes" sd="264852588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4" name="Picture 20">
              <a:extLst>
                <a:ext uri="{FF2B5EF4-FFF2-40B4-BE49-F238E27FC236}">
                  <a16:creationId xmlns:a16="http://schemas.microsoft.com/office/drawing/2014/main" id="{13DFBAF4-E1C4-6B59-A6B8-3DAEFF08BF4A}"/>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7833" l="10000" r="90000">
                          <a14:foregroundMark x1="74250" y1="79833" x2="70375" y2="81167"/>
                          <a14:foregroundMark x1="29750" y1="81167" x2="51750" y2="97833"/>
                          <a14:foregroundMark x1="51750" y1="97833" x2="46375" y2="88333"/>
                        </a14:backgroundRemoval>
                      </a14:imgEffect>
                    </a14:imgLayer>
                  </a14:imgProps>
                </a:ext>
                <a:ext uri="{28A0092B-C50C-407E-A947-70E740481C1C}">
                  <a14:useLocalDpi xmlns:a14="http://schemas.microsoft.com/office/drawing/2010/main" val="0"/>
                </a:ext>
              </a:extLst>
            </a:blip>
            <a:srcRect/>
            <a:stretch>
              <a:fillRect/>
            </a:stretch>
          </p:blipFill>
          <p:spPr bwMode="auto">
            <a:xfrm>
              <a:off x="348011" y="8848306"/>
              <a:ext cx="2152430" cy="1614322"/>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2" name="Picture 6">
            <a:extLst>
              <a:ext uri="{FF2B5EF4-FFF2-40B4-BE49-F238E27FC236}">
                <a16:creationId xmlns:a16="http://schemas.microsoft.com/office/drawing/2014/main" id="{36A95383-E5C8-90F6-B38D-67F87B56A05F}"/>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10000" b="90000" l="10000" r="90000">
                        <a14:foregroundMark x1="31464" y1="61957" x2="71991" y2="67365"/>
                        <a14:foregroundMark x1="37946" y1="64130" x2="26592" y2="68452"/>
                      </a14:backgroundRemoval>
                    </a14:imgEffect>
                  </a14:imgLayer>
                </a14:imgProps>
              </a:ext>
              <a:ext uri="{28A0092B-C50C-407E-A947-70E740481C1C}">
                <a14:useLocalDpi xmlns:a14="http://schemas.microsoft.com/office/drawing/2010/main" val="0"/>
              </a:ext>
            </a:extLst>
          </a:blip>
          <a:srcRect l="12963" t="4896" r="15758" b="22190"/>
          <a:stretch/>
        </p:blipFill>
        <p:spPr bwMode="auto">
          <a:xfrm>
            <a:off x="2603623" y="2338874"/>
            <a:ext cx="1970293" cy="15115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3AF2CB-2F9F-EC1E-3B98-EE4B36661401}"/>
              </a:ext>
            </a:extLst>
          </p:cNvPr>
          <p:cNvSpPr txBox="1"/>
          <p:nvPr/>
        </p:nvSpPr>
        <p:spPr>
          <a:xfrm>
            <a:off x="1871520" y="1655296"/>
            <a:ext cx="1891259" cy="276999"/>
          </a:xfrm>
          <a:prstGeom prst="rect">
            <a:avLst/>
          </a:prstGeom>
          <a:noFill/>
          <a:ln>
            <a:noFill/>
          </a:ln>
        </p:spPr>
        <p:txBody>
          <a:bodyPr vert="horz" wrap="square" lIns="91440" tIns="45720" rIns="91440" bIns="45720" anchor="t">
            <a:spAutoFit/>
          </a:bodyPr>
          <a:lstStyle/>
          <a:p>
            <a:pPr>
              <a:spcBef>
                <a:spcPts val="600"/>
              </a:spcBef>
              <a:spcAft>
                <a:spcPts val="300"/>
              </a:spcAft>
            </a:pPr>
            <a:r>
              <a:rPr lang="es-DO" sz="1200" b="1" spc="300" dirty="0">
                <a:latin typeface="Arial Nova Cond"/>
                <a:cs typeface="Arial"/>
              </a:rPr>
              <a:t>Septiembre</a:t>
            </a:r>
          </a:p>
        </p:txBody>
      </p:sp>
      <p:sp>
        <p:nvSpPr>
          <p:cNvPr id="13" name="TextBox 12">
            <a:extLst>
              <a:ext uri="{FF2B5EF4-FFF2-40B4-BE49-F238E27FC236}">
                <a16:creationId xmlns:a16="http://schemas.microsoft.com/office/drawing/2014/main" id="{37807255-6DA9-B2EA-9C3B-32F5277A422D}"/>
              </a:ext>
            </a:extLst>
          </p:cNvPr>
          <p:cNvSpPr txBox="1"/>
          <p:nvPr/>
        </p:nvSpPr>
        <p:spPr>
          <a:xfrm>
            <a:off x="2045109" y="4126740"/>
            <a:ext cx="1891259" cy="276999"/>
          </a:xfrm>
          <a:prstGeom prst="rect">
            <a:avLst/>
          </a:prstGeom>
          <a:noFill/>
        </p:spPr>
        <p:txBody>
          <a:bodyPr vert="horz" wrap="square" lIns="91440" tIns="45720" rIns="91440" bIns="45720" anchor="t">
            <a:spAutoFit/>
          </a:bodyPr>
          <a:lstStyle/>
          <a:p>
            <a:pPr>
              <a:spcBef>
                <a:spcPts val="600"/>
              </a:spcBef>
              <a:spcAft>
                <a:spcPts val="300"/>
              </a:spcAft>
            </a:pPr>
            <a:r>
              <a:rPr lang="es-DO" sz="1200" b="1" spc="300" dirty="0">
                <a:latin typeface="Arial Nova Cond"/>
                <a:cs typeface="Arial"/>
              </a:rPr>
              <a:t>Octubre</a:t>
            </a:r>
          </a:p>
        </p:txBody>
      </p:sp>
      <p:sp>
        <p:nvSpPr>
          <p:cNvPr id="16" name="TextBox 15">
            <a:extLst>
              <a:ext uri="{FF2B5EF4-FFF2-40B4-BE49-F238E27FC236}">
                <a16:creationId xmlns:a16="http://schemas.microsoft.com/office/drawing/2014/main" id="{F3CC14FA-E0D5-9662-A698-F93233252D03}"/>
              </a:ext>
            </a:extLst>
          </p:cNvPr>
          <p:cNvSpPr txBox="1"/>
          <p:nvPr/>
        </p:nvSpPr>
        <p:spPr>
          <a:xfrm>
            <a:off x="1950171" y="8633474"/>
            <a:ext cx="1891259" cy="261610"/>
          </a:xfrm>
          <a:prstGeom prst="rect">
            <a:avLst/>
          </a:prstGeom>
          <a:noFill/>
        </p:spPr>
        <p:txBody>
          <a:bodyPr vert="horz" wrap="square" lIns="91440" tIns="45720" rIns="91440" bIns="45720" anchor="t">
            <a:spAutoFit/>
          </a:bodyPr>
          <a:lstStyle/>
          <a:p>
            <a:pPr>
              <a:spcBef>
                <a:spcPts val="600"/>
              </a:spcBef>
              <a:spcAft>
                <a:spcPts val="300"/>
              </a:spcAft>
            </a:pPr>
            <a:r>
              <a:rPr lang="es-DO" sz="1100" b="1" spc="300" dirty="0">
                <a:latin typeface="Arial"/>
                <a:cs typeface="Arial"/>
              </a:rPr>
              <a:t>Diciembre</a:t>
            </a:r>
          </a:p>
        </p:txBody>
      </p:sp>
      <p:sp>
        <p:nvSpPr>
          <p:cNvPr id="20" name="TextBox 19">
            <a:extLst>
              <a:ext uri="{FF2B5EF4-FFF2-40B4-BE49-F238E27FC236}">
                <a16:creationId xmlns:a16="http://schemas.microsoft.com/office/drawing/2014/main" id="{0BC06568-74A6-EC1B-6710-1150544420FD}"/>
              </a:ext>
            </a:extLst>
          </p:cNvPr>
          <p:cNvSpPr txBox="1"/>
          <p:nvPr/>
        </p:nvSpPr>
        <p:spPr>
          <a:xfrm>
            <a:off x="1934672" y="6358398"/>
            <a:ext cx="1891259" cy="261610"/>
          </a:xfrm>
          <a:prstGeom prst="rect">
            <a:avLst/>
          </a:prstGeom>
          <a:noFill/>
        </p:spPr>
        <p:txBody>
          <a:bodyPr vert="horz" wrap="square" lIns="91440" tIns="45720" rIns="91440" bIns="45720" anchor="t">
            <a:spAutoFit/>
          </a:bodyPr>
          <a:lstStyle/>
          <a:p>
            <a:pPr>
              <a:spcBef>
                <a:spcPts val="600"/>
              </a:spcBef>
              <a:spcAft>
                <a:spcPts val="300"/>
              </a:spcAft>
            </a:pPr>
            <a:r>
              <a:rPr lang="es-DO" sz="1100" b="1" spc="300" dirty="0">
                <a:latin typeface="Arial"/>
                <a:cs typeface="Arial"/>
              </a:rPr>
              <a:t>Noviembre</a:t>
            </a:r>
          </a:p>
        </p:txBody>
      </p:sp>
    </p:spTree>
    <p:extLst>
      <p:ext uri="{BB962C8B-B14F-4D97-AF65-F5344CB8AC3E}">
        <p14:creationId xmlns:p14="http://schemas.microsoft.com/office/powerpoint/2010/main" val="114576394"/>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CFDF66-33AE-07D6-26FC-3B2B1CC7CB95}"/>
              </a:ext>
            </a:extLst>
          </p:cNvPr>
          <p:cNvSpPr txBox="1"/>
          <p:nvPr/>
        </p:nvSpPr>
        <p:spPr>
          <a:xfrm>
            <a:off x="4274674" y="1470210"/>
            <a:ext cx="3293747" cy="461665"/>
          </a:xfrm>
          <a:prstGeom prst="rect">
            <a:avLst/>
          </a:prstGeom>
          <a:noFill/>
        </p:spPr>
        <p:txBody>
          <a:bodyPr wrap="square" lIns="91440" tIns="45720" rIns="91440" bIns="45720" rtlCol="0" anchor="t">
            <a:spAutoFit/>
          </a:bodyPr>
          <a:lstStyle/>
          <a:p>
            <a:r>
              <a:rPr lang="en-US" sz="2400" b="1" dirty="0">
                <a:solidFill>
                  <a:srgbClr val="002E8A"/>
                </a:solidFill>
                <a:latin typeface="Arial Nova Cond" panose="020B0506020202020204" pitchFamily="34" charset="0"/>
                <a:cs typeface="Calibri"/>
              </a:rPr>
              <a:t>Seguridad laboral</a:t>
            </a:r>
          </a:p>
        </p:txBody>
      </p:sp>
      <p:sp>
        <p:nvSpPr>
          <p:cNvPr id="9" name="TextBox 8">
            <a:extLst>
              <a:ext uri="{FF2B5EF4-FFF2-40B4-BE49-F238E27FC236}">
                <a16:creationId xmlns:a16="http://schemas.microsoft.com/office/drawing/2014/main" id="{D50917C4-904B-CD8E-E9F2-5C9071B8C4D5}"/>
              </a:ext>
            </a:extLst>
          </p:cNvPr>
          <p:cNvSpPr txBox="1"/>
          <p:nvPr/>
        </p:nvSpPr>
        <p:spPr>
          <a:xfrm>
            <a:off x="3921701" y="2479923"/>
            <a:ext cx="3618164" cy="2308324"/>
          </a:xfrm>
          <a:prstGeom prst="rect">
            <a:avLst/>
          </a:prstGeom>
          <a:noFill/>
        </p:spPr>
        <p:txBody>
          <a:bodyPr wrap="square" lIns="91440" tIns="45720" rIns="91440" bIns="45720" rtlCol="0" anchor="t">
            <a:spAutoFit/>
          </a:bodyPr>
          <a:lstStyle/>
          <a:p>
            <a:pPr algn="just"/>
            <a:r>
              <a:rPr lang="es-DO" sz="1600" dirty="0">
                <a:solidFill>
                  <a:schemeClr val="tx1">
                    <a:lumMod val="75000"/>
                    <a:lumOff val="25000"/>
                  </a:schemeClr>
                </a:solidFill>
                <a:latin typeface="Arial Nova Cond"/>
                <a:cs typeface="Calibri"/>
              </a:rPr>
              <a:t> Durante el mes de octubre tuvimos una PARADA DE SEGURIDAD o SAFETY STAND DOWN en cada uno de los turnos de trabajo de nuestra planta con miras de terminar los meses restantes del año con Cero accidentes. La parada de seguridad consistió en detener cada una de las líneas para llevar un mensaje de seguridad.</a:t>
            </a:r>
          </a:p>
        </p:txBody>
      </p:sp>
      <p:sp>
        <p:nvSpPr>
          <p:cNvPr id="10" name="TextBox 9">
            <a:extLst>
              <a:ext uri="{FF2B5EF4-FFF2-40B4-BE49-F238E27FC236}">
                <a16:creationId xmlns:a16="http://schemas.microsoft.com/office/drawing/2014/main" id="{3BF55FED-9E01-385B-14CB-913DA8FCC7C2}"/>
              </a:ext>
            </a:extLst>
          </p:cNvPr>
          <p:cNvSpPr txBox="1"/>
          <p:nvPr/>
        </p:nvSpPr>
        <p:spPr>
          <a:xfrm>
            <a:off x="3907431" y="1930713"/>
            <a:ext cx="3336878" cy="646331"/>
          </a:xfrm>
          <a:prstGeom prst="rect">
            <a:avLst/>
          </a:prstGeom>
          <a:noFill/>
        </p:spPr>
        <p:txBody>
          <a:bodyPr wrap="square" lIns="91440" tIns="45720" rIns="91440" bIns="45720" anchor="t">
            <a:spAutoFit/>
          </a:bodyPr>
          <a:lstStyle/>
          <a:p>
            <a:pPr algn="ctr"/>
            <a:r>
              <a:rPr lang="es-DO" b="1" spc="300" dirty="0">
                <a:solidFill>
                  <a:srgbClr val="00B0F0"/>
                </a:solidFill>
                <a:latin typeface="Arial Nova Cond" panose="020B0506020202020204" pitchFamily="34" charset="0"/>
                <a:cs typeface="Arial"/>
              </a:rPr>
              <a:t>Parada de seguridad – Be safe</a:t>
            </a:r>
          </a:p>
        </p:txBody>
      </p:sp>
      <p:pic>
        <p:nvPicPr>
          <p:cNvPr id="11" name="Picture 10" descr="A white logo with a person in a circle&#10;&#10;Description automatically generated">
            <a:extLst>
              <a:ext uri="{FF2B5EF4-FFF2-40B4-BE49-F238E27FC236}">
                <a16:creationId xmlns:a16="http://schemas.microsoft.com/office/drawing/2014/main" id="{A38C87B8-C499-BB2F-4536-3517128B0FA3}"/>
              </a:ext>
            </a:extLst>
          </p:cNvPr>
          <p:cNvPicPr>
            <a:picLocks noChangeAspect="1"/>
          </p:cNvPicPr>
          <p:nvPr/>
        </p:nvPicPr>
        <p:blipFill rotWithShape="1">
          <a:blip r:embed="rId3">
            <a:extLst>
              <a:ext uri="{28A0092B-C50C-407E-A947-70E740481C1C}">
                <a14:useLocalDpi xmlns:a14="http://schemas.microsoft.com/office/drawing/2010/main" val="0"/>
              </a:ext>
            </a:extLst>
          </a:blip>
          <a:srcRect l="13300" t="10106" r="14948" b="10199"/>
          <a:stretch/>
        </p:blipFill>
        <p:spPr>
          <a:xfrm>
            <a:off x="6393265" y="9600364"/>
            <a:ext cx="1443791" cy="1421397"/>
          </a:xfrm>
          <a:prstGeom prst="rect">
            <a:avLst/>
          </a:prstGeom>
        </p:spPr>
      </p:pic>
      <p:pic>
        <p:nvPicPr>
          <p:cNvPr id="13" name="Picture 12">
            <a:extLst>
              <a:ext uri="{FF2B5EF4-FFF2-40B4-BE49-F238E27FC236}">
                <a16:creationId xmlns:a16="http://schemas.microsoft.com/office/drawing/2014/main" id="{837D5D08-F8A0-E777-A9F0-507D9F2D8B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8475" y="4661633"/>
            <a:ext cx="1758793" cy="636348"/>
          </a:xfrm>
          <a:prstGeom prst="rect">
            <a:avLst/>
          </a:prstGeom>
        </p:spPr>
      </p:pic>
      <p:pic>
        <p:nvPicPr>
          <p:cNvPr id="15" name="Graphic 14">
            <a:extLst>
              <a:ext uri="{FF2B5EF4-FFF2-40B4-BE49-F238E27FC236}">
                <a16:creationId xmlns:a16="http://schemas.microsoft.com/office/drawing/2014/main" id="{14C14951-87F6-AC42-35D1-BF1BFBF811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1701" y="4912657"/>
            <a:ext cx="1285875" cy="66675"/>
          </a:xfrm>
          <a:prstGeom prst="rect">
            <a:avLst/>
          </a:prstGeom>
        </p:spPr>
      </p:pic>
      <p:sp>
        <p:nvSpPr>
          <p:cNvPr id="2" name="TextBox 1">
            <a:extLst>
              <a:ext uri="{FF2B5EF4-FFF2-40B4-BE49-F238E27FC236}">
                <a16:creationId xmlns:a16="http://schemas.microsoft.com/office/drawing/2014/main" id="{DBA39322-C602-7FF2-8FE2-163B4639D280}"/>
              </a:ext>
            </a:extLst>
          </p:cNvPr>
          <p:cNvSpPr txBox="1"/>
          <p:nvPr/>
        </p:nvSpPr>
        <p:spPr>
          <a:xfrm>
            <a:off x="2577947" y="0"/>
            <a:ext cx="5045725" cy="646331"/>
          </a:xfrm>
          <a:prstGeom prst="rect">
            <a:avLst/>
          </a:prstGeom>
          <a:noFill/>
        </p:spPr>
        <p:txBody>
          <a:bodyPr wrap="square" lIns="91440" tIns="45720" rIns="91440" bIns="45720" anchor="t">
            <a:spAutoFit/>
          </a:bodyPr>
          <a:lstStyle/>
          <a:p>
            <a:endParaRPr lang="es-DO" sz="3600" b="1" spc="3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21E67C0-10EE-2255-EFFE-64BE88E588DA}"/>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dirty="0">
                <a:solidFill>
                  <a:schemeClr val="bg1"/>
                </a:solidFill>
                <a:latin typeface="Arial"/>
                <a:cs typeface="Arial"/>
              </a:rPr>
              <a:t>NOVEDADES DE EHS</a:t>
            </a:r>
            <a:endParaRPr lang="en-US" sz="3600" b="1" spc="3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D10949A-E57F-0058-974E-EC1A9C9705A0}"/>
              </a:ext>
            </a:extLst>
          </p:cNvPr>
          <p:cNvPicPr>
            <a:picLocks noChangeAspect="1"/>
          </p:cNvPicPr>
          <p:nvPr/>
        </p:nvPicPr>
        <p:blipFill>
          <a:blip r:embed="rId7"/>
          <a:stretch>
            <a:fillRect/>
          </a:stretch>
        </p:blipFill>
        <p:spPr>
          <a:xfrm>
            <a:off x="0" y="5341083"/>
            <a:ext cx="7772400" cy="4371975"/>
          </a:xfrm>
          <a:prstGeom prst="rect">
            <a:avLst/>
          </a:prstGeom>
        </p:spPr>
      </p:pic>
      <p:pic>
        <p:nvPicPr>
          <p:cNvPr id="14" name="Picture 13" descr="A group of people in protective gear&#10;&#10;Description automatically generated">
            <a:extLst>
              <a:ext uri="{FF2B5EF4-FFF2-40B4-BE49-F238E27FC236}">
                <a16:creationId xmlns:a16="http://schemas.microsoft.com/office/drawing/2014/main" id="{FBBCDE6B-AE6A-F141-A8D2-A490E5AAB7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132" y="2061029"/>
            <a:ext cx="3497636" cy="262322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99002143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18F2F3-087A-E7A2-EF6A-05FFE3BF62D4}"/>
              </a:ext>
            </a:extLst>
          </p:cNvPr>
          <p:cNvPicPr>
            <a:picLocks noChangeAspect="1"/>
          </p:cNvPicPr>
          <p:nvPr/>
        </p:nvPicPr>
        <p:blipFill rotWithShape="1">
          <a:blip r:embed="rId4"/>
          <a:srcRect b="42872"/>
          <a:stretch/>
        </p:blipFill>
        <p:spPr>
          <a:xfrm>
            <a:off x="4584434" y="2427678"/>
            <a:ext cx="2653242" cy="2729022"/>
          </a:xfrm>
          <a:prstGeom prst="rect">
            <a:avLst/>
          </a:prstGeom>
        </p:spPr>
      </p:pic>
      <p:sp>
        <p:nvSpPr>
          <p:cNvPr id="8" name="TextBox 7">
            <a:extLst>
              <a:ext uri="{FF2B5EF4-FFF2-40B4-BE49-F238E27FC236}">
                <a16:creationId xmlns:a16="http://schemas.microsoft.com/office/drawing/2014/main" id="{39CFDF66-33AE-07D6-26FC-3B2B1CC7CB95}"/>
              </a:ext>
            </a:extLst>
          </p:cNvPr>
          <p:cNvSpPr txBox="1"/>
          <p:nvPr/>
        </p:nvSpPr>
        <p:spPr>
          <a:xfrm>
            <a:off x="642313" y="1513667"/>
            <a:ext cx="5101764" cy="707886"/>
          </a:xfrm>
          <a:prstGeom prst="rect">
            <a:avLst/>
          </a:prstGeom>
          <a:noFill/>
        </p:spPr>
        <p:txBody>
          <a:bodyPr wrap="square" lIns="91440" tIns="45720" rIns="91440" bIns="45720" rtlCol="0" anchor="t">
            <a:spAutoFit/>
          </a:bodyPr>
          <a:lstStyle/>
          <a:p>
            <a:pPr algn="ctr"/>
            <a:r>
              <a:rPr lang="en-US" sz="4000" b="1" dirty="0">
                <a:solidFill>
                  <a:srgbClr val="002E8A"/>
                </a:solidFill>
                <a:latin typeface="Arial Nova Cond"/>
                <a:cs typeface="Calibri"/>
              </a:rPr>
              <a:t>Promoción de la Salud</a:t>
            </a:r>
          </a:p>
        </p:txBody>
      </p:sp>
      <p:sp>
        <p:nvSpPr>
          <p:cNvPr id="9" name="TextBox 8">
            <a:extLst>
              <a:ext uri="{FF2B5EF4-FFF2-40B4-BE49-F238E27FC236}">
                <a16:creationId xmlns:a16="http://schemas.microsoft.com/office/drawing/2014/main" id="{D50917C4-904B-CD8E-E9F2-5C9071B8C4D5}"/>
              </a:ext>
            </a:extLst>
          </p:cNvPr>
          <p:cNvSpPr txBox="1"/>
          <p:nvPr/>
        </p:nvSpPr>
        <p:spPr>
          <a:xfrm>
            <a:off x="418695" y="5205195"/>
            <a:ext cx="6827409" cy="2062103"/>
          </a:xfrm>
          <a:prstGeom prst="rect">
            <a:avLst/>
          </a:prstGeom>
          <a:noFill/>
        </p:spPr>
        <p:txBody>
          <a:bodyPr wrap="square" lIns="91440" tIns="45720" rIns="91440" bIns="45720" rtlCol="0" anchor="t">
            <a:spAutoFit/>
          </a:bodyPr>
          <a:lstStyle/>
          <a:p>
            <a:pPr algn="just"/>
            <a:r>
              <a:rPr lang="es-DO" sz="1600" dirty="0">
                <a:solidFill>
                  <a:schemeClr val="tx1">
                    <a:lumMod val="75000"/>
                    <a:lumOff val="25000"/>
                  </a:schemeClr>
                </a:solidFill>
                <a:latin typeface="Arial Nova Cond"/>
                <a:cs typeface="Calibri"/>
              </a:rPr>
              <a:t>Con el objetivo de promover la detección temprana del cáncer de mama, octubre es considerado el mes ROSA. Entre las actividades que realizamos están: jueves rosa, tips semanales, realización de sonomamografías a nuestras empleadas, trivias, charla en ambos turnos con el tema </a:t>
            </a:r>
            <a:r>
              <a:rPr lang="es-DO" sz="1600" dirty="0">
                <a:solidFill>
                  <a:srgbClr val="EF0FAA"/>
                </a:solidFill>
                <a:latin typeface="Arial Nova Cond"/>
                <a:cs typeface="Calibri"/>
              </a:rPr>
              <a:t>“DETRÁS DEL LAZO ROSA” </a:t>
            </a:r>
            <a:r>
              <a:rPr lang="es-DO" sz="1600" dirty="0">
                <a:solidFill>
                  <a:schemeClr val="tx1">
                    <a:lumMod val="75000"/>
                    <a:lumOff val="25000"/>
                  </a:schemeClr>
                </a:solidFill>
                <a:latin typeface="Arial Nova Cond"/>
                <a:cs typeface="Calibri"/>
              </a:rPr>
              <a:t>y entrega de pin con lazo rosa.</a:t>
            </a:r>
          </a:p>
          <a:p>
            <a:pPr algn="just"/>
            <a:endParaRPr lang="es-DO" sz="1600" dirty="0">
              <a:solidFill>
                <a:schemeClr val="tx1">
                  <a:lumMod val="75000"/>
                  <a:lumOff val="25000"/>
                </a:schemeClr>
              </a:solidFill>
              <a:latin typeface="Arial Nova Cond"/>
              <a:cs typeface="Calibri"/>
            </a:endParaRPr>
          </a:p>
          <a:p>
            <a:pPr algn="just"/>
            <a:r>
              <a:rPr lang="es-DO" sz="1600" dirty="0">
                <a:solidFill>
                  <a:schemeClr val="tx1">
                    <a:lumMod val="75000"/>
                    <a:lumOff val="25000"/>
                  </a:schemeClr>
                </a:solidFill>
                <a:latin typeface="Arial Nova Cond"/>
                <a:cs typeface="Calibri"/>
              </a:rPr>
              <a:t>También patrocinamos sonomamografias en Haina como parte de nuestro programa de responsabilidad social.</a:t>
            </a:r>
            <a:endParaRPr lang="es-DO" dirty="0">
              <a:solidFill>
                <a:schemeClr val="tx1">
                  <a:lumMod val="75000"/>
                  <a:lumOff val="25000"/>
                </a:schemeClr>
              </a:solidFill>
            </a:endParaRPr>
          </a:p>
        </p:txBody>
      </p:sp>
      <p:sp>
        <p:nvSpPr>
          <p:cNvPr id="10" name="TextBox 9">
            <a:extLst>
              <a:ext uri="{FF2B5EF4-FFF2-40B4-BE49-F238E27FC236}">
                <a16:creationId xmlns:a16="http://schemas.microsoft.com/office/drawing/2014/main" id="{3BF55FED-9E01-385B-14CB-913DA8FCC7C2}"/>
              </a:ext>
            </a:extLst>
          </p:cNvPr>
          <p:cNvSpPr txBox="1"/>
          <p:nvPr/>
        </p:nvSpPr>
        <p:spPr>
          <a:xfrm>
            <a:off x="417911" y="4603403"/>
            <a:ext cx="4000144" cy="584775"/>
          </a:xfrm>
          <a:prstGeom prst="rect">
            <a:avLst/>
          </a:prstGeom>
          <a:noFill/>
        </p:spPr>
        <p:txBody>
          <a:bodyPr wrap="square" lIns="91440" tIns="45720" rIns="91440" bIns="45720" anchor="t">
            <a:spAutoFit/>
          </a:bodyPr>
          <a:lstStyle/>
          <a:p>
            <a:pPr algn="ctr"/>
            <a:r>
              <a:rPr lang="es-DO" sz="1400" b="1" spc="300" dirty="0">
                <a:solidFill>
                  <a:srgbClr val="00B0F0"/>
                </a:solidFill>
                <a:latin typeface="Arial Nova"/>
                <a:cs typeface="Arial"/>
              </a:rPr>
              <a:t>J</a:t>
            </a:r>
            <a:r>
              <a:rPr lang="es-DO" sz="1600" b="1" spc="300" dirty="0">
                <a:solidFill>
                  <a:srgbClr val="00B0F0"/>
                </a:solidFill>
                <a:latin typeface="Arial Nova Cond" panose="020B0506020202020204" pitchFamily="34" charset="0"/>
                <a:cs typeface="Arial"/>
              </a:rPr>
              <a:t>ornada de detección temprana de cáncer de mama</a:t>
            </a:r>
          </a:p>
        </p:txBody>
      </p:sp>
      <p:pic>
        <p:nvPicPr>
          <p:cNvPr id="11" name="Picture 10" descr="A white logo with a person in a circle&#10;&#10;Description automatically generated">
            <a:extLst>
              <a:ext uri="{FF2B5EF4-FFF2-40B4-BE49-F238E27FC236}">
                <a16:creationId xmlns:a16="http://schemas.microsoft.com/office/drawing/2014/main" id="{A38C87B8-C499-BB2F-4536-3517128B0FA3}"/>
              </a:ext>
            </a:extLst>
          </p:cNvPr>
          <p:cNvPicPr>
            <a:picLocks noChangeAspect="1"/>
          </p:cNvPicPr>
          <p:nvPr/>
        </p:nvPicPr>
        <p:blipFill rotWithShape="1">
          <a:blip r:embed="rId5">
            <a:extLst>
              <a:ext uri="{28A0092B-C50C-407E-A947-70E740481C1C}">
                <a14:useLocalDpi xmlns:a14="http://schemas.microsoft.com/office/drawing/2010/main" val="0"/>
              </a:ext>
            </a:extLst>
          </a:blip>
          <a:srcRect l="13300" t="10106" r="14948" b="10199"/>
          <a:stretch/>
        </p:blipFill>
        <p:spPr>
          <a:xfrm>
            <a:off x="282449" y="8698353"/>
            <a:ext cx="2131265" cy="2098208"/>
          </a:xfrm>
          <a:prstGeom prst="rect">
            <a:avLst/>
          </a:prstGeom>
        </p:spPr>
      </p:pic>
      <p:sp>
        <p:nvSpPr>
          <p:cNvPr id="2" name="TextBox 1">
            <a:extLst>
              <a:ext uri="{FF2B5EF4-FFF2-40B4-BE49-F238E27FC236}">
                <a16:creationId xmlns:a16="http://schemas.microsoft.com/office/drawing/2014/main" id="{DBA39322-C602-7FF2-8FE2-163B4639D280}"/>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dirty="0">
                <a:solidFill>
                  <a:schemeClr val="bg1"/>
                </a:solidFill>
                <a:latin typeface="Arial"/>
                <a:cs typeface="Arial"/>
              </a:rPr>
              <a:t>NOVEDADES DE EHS</a:t>
            </a:r>
            <a:endParaRPr lang="en-US" sz="3600" b="1" spc="300"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039CDED-0ED6-0400-E3EB-25A92005FC93}"/>
              </a:ext>
            </a:extLst>
          </p:cNvPr>
          <p:cNvSpPr txBox="1"/>
          <p:nvPr/>
        </p:nvSpPr>
        <p:spPr>
          <a:xfrm>
            <a:off x="725717" y="2426713"/>
            <a:ext cx="3474141" cy="338554"/>
          </a:xfrm>
          <a:prstGeom prst="rect">
            <a:avLst/>
          </a:prstGeom>
          <a:noFill/>
        </p:spPr>
        <p:txBody>
          <a:bodyPr wrap="square" lIns="91440" tIns="45720" rIns="91440" bIns="45720" anchor="t">
            <a:spAutoFit/>
          </a:bodyPr>
          <a:lstStyle/>
          <a:p>
            <a:pPr algn="ctr"/>
            <a:r>
              <a:rPr lang="es-DO" sz="1600" b="1" spc="300" dirty="0">
                <a:solidFill>
                  <a:srgbClr val="00B0F0"/>
                </a:solidFill>
                <a:latin typeface="Arial Nova Cond" panose="020B0506020202020204" pitchFamily="34" charset="0"/>
                <a:cs typeface="Arial"/>
              </a:rPr>
              <a:t>Salud masculina</a:t>
            </a:r>
          </a:p>
        </p:txBody>
      </p:sp>
      <p:pic>
        <p:nvPicPr>
          <p:cNvPr id="6" name="Picture 5">
            <a:extLst>
              <a:ext uri="{FF2B5EF4-FFF2-40B4-BE49-F238E27FC236}">
                <a16:creationId xmlns:a16="http://schemas.microsoft.com/office/drawing/2014/main" id="{10CB025F-3516-A130-0CF9-F433C2137D0A}"/>
              </a:ext>
            </a:extLst>
          </p:cNvPr>
          <p:cNvPicPr>
            <a:picLocks noChangeAspect="1"/>
          </p:cNvPicPr>
          <p:nvPr/>
        </p:nvPicPr>
        <p:blipFill>
          <a:blip r:embed="rId6"/>
          <a:stretch>
            <a:fillRect/>
          </a:stretch>
        </p:blipFill>
        <p:spPr>
          <a:xfrm>
            <a:off x="325991" y="7264803"/>
            <a:ext cx="7148286" cy="3300498"/>
          </a:xfrm>
          <a:prstGeom prst="rect">
            <a:avLst/>
          </a:prstGeom>
          <a:ln w="76200">
            <a:solidFill>
              <a:schemeClr val="bg1"/>
            </a:solidFill>
          </a:ln>
        </p:spPr>
      </p:pic>
      <p:pic>
        <p:nvPicPr>
          <p:cNvPr id="13" name="Picture 12">
            <a:extLst>
              <a:ext uri="{FF2B5EF4-FFF2-40B4-BE49-F238E27FC236}">
                <a16:creationId xmlns:a16="http://schemas.microsoft.com/office/drawing/2014/main" id="{5CCEF58A-3543-417E-407C-6A03F5729539}"/>
              </a:ext>
            </a:extLst>
          </p:cNvPr>
          <p:cNvPicPr>
            <a:picLocks noChangeAspect="1"/>
          </p:cNvPicPr>
          <p:nvPr/>
        </p:nvPicPr>
        <p:blipFill>
          <a:blip r:embed="rId7"/>
          <a:stretch>
            <a:fillRect/>
          </a:stretch>
        </p:blipFill>
        <p:spPr>
          <a:xfrm rot="2520000">
            <a:off x="6627966" y="9388931"/>
            <a:ext cx="1332049" cy="1547996"/>
          </a:xfrm>
          <a:prstGeom prst="rect">
            <a:avLst/>
          </a:prstGeom>
        </p:spPr>
      </p:pic>
      <p:sp>
        <p:nvSpPr>
          <p:cNvPr id="14" name="TextBox 13">
            <a:extLst>
              <a:ext uri="{FF2B5EF4-FFF2-40B4-BE49-F238E27FC236}">
                <a16:creationId xmlns:a16="http://schemas.microsoft.com/office/drawing/2014/main" id="{C0D6CFD6-5ACC-B3C5-2462-5976AB67892D}"/>
              </a:ext>
            </a:extLst>
          </p:cNvPr>
          <p:cNvSpPr txBox="1"/>
          <p:nvPr/>
        </p:nvSpPr>
        <p:spPr>
          <a:xfrm>
            <a:off x="582873" y="2914334"/>
            <a:ext cx="3759663" cy="1569660"/>
          </a:xfrm>
          <a:prstGeom prst="rect">
            <a:avLst/>
          </a:prstGeom>
          <a:noFill/>
        </p:spPr>
        <p:txBody>
          <a:bodyPr wrap="square" lIns="91440" tIns="45720" rIns="91440" bIns="45720" rtlCol="0" anchor="t">
            <a:spAutoFit/>
          </a:bodyPr>
          <a:lstStyle/>
          <a:p>
            <a:pPr algn="just"/>
            <a:r>
              <a:rPr lang="es-DO" sz="1600" dirty="0">
                <a:solidFill>
                  <a:schemeClr val="tx1">
                    <a:lumMod val="75000"/>
                    <a:lumOff val="25000"/>
                  </a:schemeClr>
                </a:solidFill>
                <a:latin typeface="Arial Nova Cond"/>
                <a:cs typeface="Calibri"/>
              </a:rPr>
              <a:t>Y en conmemoración del día del hombre, en noviembre promovimos la salud del mismo. Enviamos tips semanales, tuvimos una charla sobre </a:t>
            </a:r>
            <a:r>
              <a:rPr lang="es-DO" sz="1600" dirty="0">
                <a:solidFill>
                  <a:srgbClr val="0070C0"/>
                </a:solidFill>
                <a:latin typeface="Arial Nova Cond"/>
                <a:cs typeface="Calibri"/>
              </a:rPr>
              <a:t>“Salud urológica masculina: Desmitificando la consulta urológica” </a:t>
            </a:r>
            <a:r>
              <a:rPr lang="es-DO" sz="1600" dirty="0">
                <a:solidFill>
                  <a:schemeClr val="tx1">
                    <a:lumMod val="75000"/>
                    <a:lumOff val="25000"/>
                  </a:schemeClr>
                </a:solidFill>
                <a:latin typeface="Arial Nova Cond"/>
                <a:cs typeface="Calibri"/>
              </a:rPr>
              <a:t>y entrega del pin azul.</a:t>
            </a:r>
          </a:p>
        </p:txBody>
      </p:sp>
    </p:spTree>
    <p:extLst>
      <p:ext uri="{BB962C8B-B14F-4D97-AF65-F5344CB8AC3E}">
        <p14:creationId xmlns:p14="http://schemas.microsoft.com/office/powerpoint/2010/main" val="823135353"/>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pointing at a button&#10;&#10;Description automatically generated">
            <a:extLst>
              <a:ext uri="{FF2B5EF4-FFF2-40B4-BE49-F238E27FC236}">
                <a16:creationId xmlns:a16="http://schemas.microsoft.com/office/drawing/2014/main" id="{0193255E-714E-77D0-14CB-5DF8953DC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827" y="5154858"/>
            <a:ext cx="2469512" cy="2387195"/>
          </a:xfrm>
          <a:prstGeom prst="rect">
            <a:avLst/>
          </a:prstGeom>
        </p:spPr>
      </p:pic>
      <p:sp>
        <p:nvSpPr>
          <p:cNvPr id="5" name="TextBox 4">
            <a:extLst>
              <a:ext uri="{FF2B5EF4-FFF2-40B4-BE49-F238E27FC236}">
                <a16:creationId xmlns:a16="http://schemas.microsoft.com/office/drawing/2014/main" id="{A2CA9171-5E56-9E18-9749-B9EFD62484B1}"/>
              </a:ext>
            </a:extLst>
          </p:cNvPr>
          <p:cNvSpPr txBox="1"/>
          <p:nvPr/>
        </p:nvSpPr>
        <p:spPr>
          <a:xfrm>
            <a:off x="3886200" y="1442167"/>
            <a:ext cx="3293747" cy="461665"/>
          </a:xfrm>
          <a:prstGeom prst="rect">
            <a:avLst/>
          </a:prstGeom>
          <a:noFill/>
        </p:spPr>
        <p:txBody>
          <a:bodyPr wrap="square" lIns="91440" tIns="45720" rIns="91440" bIns="45720" rtlCol="0" anchor="t">
            <a:spAutoFit/>
          </a:bodyPr>
          <a:lstStyle/>
          <a:p>
            <a:pPr algn="ctr"/>
            <a:r>
              <a:rPr lang="en-US" sz="2400" b="1" dirty="0">
                <a:solidFill>
                  <a:srgbClr val="002E8A"/>
                </a:solidFill>
              </a:rPr>
              <a:t>Medio </a:t>
            </a:r>
            <a:r>
              <a:rPr lang="en-US" sz="2400" b="1" dirty="0">
                <a:solidFill>
                  <a:srgbClr val="002E8A"/>
                </a:solidFill>
                <a:latin typeface="Arial Nova Cond"/>
              </a:rPr>
              <a:t>Ambiente</a:t>
            </a:r>
          </a:p>
        </p:txBody>
      </p:sp>
      <p:sp>
        <p:nvSpPr>
          <p:cNvPr id="7" name="TextBox 6">
            <a:extLst>
              <a:ext uri="{FF2B5EF4-FFF2-40B4-BE49-F238E27FC236}">
                <a16:creationId xmlns:a16="http://schemas.microsoft.com/office/drawing/2014/main" id="{309D0DEE-95BF-3C1D-5A36-A3DF04A6408A}"/>
              </a:ext>
            </a:extLst>
          </p:cNvPr>
          <p:cNvSpPr txBox="1"/>
          <p:nvPr/>
        </p:nvSpPr>
        <p:spPr>
          <a:xfrm>
            <a:off x="3869427" y="1860951"/>
            <a:ext cx="3612804" cy="369332"/>
          </a:xfrm>
          <a:prstGeom prst="rect">
            <a:avLst/>
          </a:prstGeom>
          <a:noFill/>
        </p:spPr>
        <p:txBody>
          <a:bodyPr wrap="square">
            <a:spAutoFit/>
          </a:bodyPr>
          <a:lstStyle/>
          <a:p>
            <a:r>
              <a:rPr lang="es-DO" b="1" spc="300" dirty="0">
                <a:solidFill>
                  <a:srgbClr val="00B050"/>
                </a:solidFill>
                <a:latin typeface="Arial Nova Cond" panose="020B0506020202020204" pitchFamily="34" charset="0"/>
                <a:cs typeface="Arial" panose="020B0604020202020204" pitchFamily="34" charset="0"/>
              </a:rPr>
              <a:t>Limpieza de playa Linda</a:t>
            </a:r>
            <a:endParaRPr lang="en-US" b="1" spc="300" dirty="0">
              <a:solidFill>
                <a:srgbClr val="00B050"/>
              </a:solidFill>
              <a:latin typeface="Arial Nova Cond" panose="020B0506020202020204" pitchFamily="34" charset="0"/>
              <a:cs typeface="Arial" panose="020B0604020202020204" pitchFamily="34" charset="0"/>
            </a:endParaRPr>
          </a:p>
        </p:txBody>
      </p:sp>
      <p:pic>
        <p:nvPicPr>
          <p:cNvPr id="9" name="Picture 8" descr="A white logo with a person in a circle&#10;&#10;Description automatically generated">
            <a:extLst>
              <a:ext uri="{FF2B5EF4-FFF2-40B4-BE49-F238E27FC236}">
                <a16:creationId xmlns:a16="http://schemas.microsoft.com/office/drawing/2014/main" id="{515C2A54-4014-B783-EF0F-CC90FF6C3C98}"/>
              </a:ext>
            </a:extLst>
          </p:cNvPr>
          <p:cNvPicPr>
            <a:picLocks noChangeAspect="1"/>
          </p:cNvPicPr>
          <p:nvPr/>
        </p:nvPicPr>
        <p:blipFill rotWithShape="1">
          <a:blip r:embed="rId3">
            <a:extLst>
              <a:ext uri="{28A0092B-C50C-407E-A947-70E740481C1C}">
                <a14:useLocalDpi xmlns:a14="http://schemas.microsoft.com/office/drawing/2010/main" val="0"/>
              </a:ext>
            </a:extLst>
          </a:blip>
          <a:srcRect l="13300" t="10106" r="14948" b="10199"/>
          <a:stretch/>
        </p:blipFill>
        <p:spPr>
          <a:xfrm>
            <a:off x="6184230" y="8889666"/>
            <a:ext cx="1443791" cy="1421397"/>
          </a:xfrm>
          <a:prstGeom prst="rect">
            <a:avLst/>
          </a:prstGeom>
        </p:spPr>
      </p:pic>
      <p:sp>
        <p:nvSpPr>
          <p:cNvPr id="11" name="TextBox 10">
            <a:extLst>
              <a:ext uri="{FF2B5EF4-FFF2-40B4-BE49-F238E27FC236}">
                <a16:creationId xmlns:a16="http://schemas.microsoft.com/office/drawing/2014/main" id="{4DB1A8CB-7B5C-DE12-4C2E-D8A99E4D6B20}"/>
              </a:ext>
            </a:extLst>
          </p:cNvPr>
          <p:cNvSpPr txBox="1"/>
          <p:nvPr/>
        </p:nvSpPr>
        <p:spPr>
          <a:xfrm>
            <a:off x="3849271" y="2242610"/>
            <a:ext cx="3663453" cy="2339102"/>
          </a:xfrm>
          <a:prstGeom prst="rect">
            <a:avLst/>
          </a:prstGeom>
          <a:noFill/>
        </p:spPr>
        <p:txBody>
          <a:bodyPr wrap="square" lIns="91440" tIns="45720" rIns="91440" bIns="45720" rtlCol="0" anchor="t">
            <a:spAutoFit/>
          </a:bodyPr>
          <a:lstStyle/>
          <a:p>
            <a:pPr algn="just"/>
            <a:r>
              <a:rPr lang="es-DO" sz="1600" dirty="0">
                <a:solidFill>
                  <a:schemeClr val="tx1">
                    <a:lumMod val="75000"/>
                    <a:lumOff val="25000"/>
                  </a:schemeClr>
                </a:solidFill>
                <a:latin typeface="Arial Nova Cond"/>
              </a:rPr>
              <a:t>El tercer sábado de septiembre se celebra  el Día Internacional de limpieza de playas, y por esta razón nos unimos con las demás empresas hermanas del parque de PIISA para limpiar la playa Linda próxima a nuestro parque. El equipo de Baxter, de aproximadamente 30 voluntarios, recolectó un total de 6590 kilogramos de desechos.</a:t>
            </a:r>
          </a:p>
        </p:txBody>
      </p:sp>
      <p:pic>
        <p:nvPicPr>
          <p:cNvPr id="12" name="Picture 11">
            <a:extLst>
              <a:ext uri="{FF2B5EF4-FFF2-40B4-BE49-F238E27FC236}">
                <a16:creationId xmlns:a16="http://schemas.microsoft.com/office/drawing/2014/main" id="{8EAFA6E5-9159-2C4E-539B-8FE8940B2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2602" y="4661747"/>
            <a:ext cx="1820122" cy="658537"/>
          </a:xfrm>
          <a:prstGeom prst="rect">
            <a:avLst/>
          </a:prstGeom>
        </p:spPr>
      </p:pic>
      <p:pic>
        <p:nvPicPr>
          <p:cNvPr id="13" name="Graphic 12">
            <a:extLst>
              <a:ext uri="{FF2B5EF4-FFF2-40B4-BE49-F238E27FC236}">
                <a16:creationId xmlns:a16="http://schemas.microsoft.com/office/drawing/2014/main" id="{D7821119-7087-C11C-6FAE-213014A6FB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8275" y="4601706"/>
            <a:ext cx="1285875" cy="66675"/>
          </a:xfrm>
          <a:prstGeom prst="rect">
            <a:avLst/>
          </a:prstGeom>
        </p:spPr>
      </p:pic>
      <p:sp>
        <p:nvSpPr>
          <p:cNvPr id="19" name="TextBox 18">
            <a:extLst>
              <a:ext uri="{FF2B5EF4-FFF2-40B4-BE49-F238E27FC236}">
                <a16:creationId xmlns:a16="http://schemas.microsoft.com/office/drawing/2014/main" id="{82F99389-655C-5569-2C98-8BFF39DB5953}"/>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dirty="0">
                <a:solidFill>
                  <a:schemeClr val="bg1"/>
                </a:solidFill>
                <a:latin typeface="Arial"/>
                <a:cs typeface="Arial"/>
              </a:rPr>
              <a:t>NOVEDADES DE EHS</a:t>
            </a:r>
            <a:endParaRPr lang="en-US" sz="3600" b="1" spc="300" dirty="0">
              <a:solidFill>
                <a:schemeClr val="bg1"/>
              </a:solidFill>
              <a:latin typeface="Arial" panose="020B0604020202020204" pitchFamily="34" charset="0"/>
              <a:cs typeface="Arial" panose="020B0604020202020204" pitchFamily="34" charset="0"/>
            </a:endParaRPr>
          </a:p>
        </p:txBody>
      </p:sp>
      <p:pic>
        <p:nvPicPr>
          <p:cNvPr id="2" name="Picture 1" descr="A group of people holding a sign&#10;&#10;Description automatically generated">
            <a:extLst>
              <a:ext uri="{FF2B5EF4-FFF2-40B4-BE49-F238E27FC236}">
                <a16:creationId xmlns:a16="http://schemas.microsoft.com/office/drawing/2014/main" id="{C1360C44-9EF1-F241-FA6B-B9D29680C056}"/>
              </a:ext>
            </a:extLst>
          </p:cNvPr>
          <p:cNvPicPr>
            <a:picLocks noChangeAspect="1"/>
          </p:cNvPicPr>
          <p:nvPr/>
        </p:nvPicPr>
        <p:blipFill rotWithShape="1">
          <a:blip r:embed="rId7"/>
          <a:srcRect t="-1" r="71083" b="-1072"/>
          <a:stretch/>
        </p:blipFill>
        <p:spPr>
          <a:xfrm>
            <a:off x="218881" y="1439784"/>
            <a:ext cx="3825428" cy="6286037"/>
          </a:xfrm>
          <a:prstGeom prst="rect">
            <a:avLst/>
          </a:prstGeom>
        </p:spPr>
      </p:pic>
      <p:pic>
        <p:nvPicPr>
          <p:cNvPr id="15" name="Picture 14" descr="A group of people holding a sign&#10;&#10;Description automatically generated">
            <a:extLst>
              <a:ext uri="{FF2B5EF4-FFF2-40B4-BE49-F238E27FC236}">
                <a16:creationId xmlns:a16="http://schemas.microsoft.com/office/drawing/2014/main" id="{E97A5912-B977-3CD5-E19E-51EF2CFEAD83}"/>
              </a:ext>
            </a:extLst>
          </p:cNvPr>
          <p:cNvPicPr>
            <a:picLocks noChangeAspect="1"/>
          </p:cNvPicPr>
          <p:nvPr/>
        </p:nvPicPr>
        <p:blipFill rotWithShape="1">
          <a:blip r:embed="rId7"/>
          <a:srcRect l="28610" t="11708" r="23184"/>
          <a:stretch/>
        </p:blipFill>
        <p:spPr>
          <a:xfrm>
            <a:off x="364540" y="7279586"/>
            <a:ext cx="4883931" cy="3840775"/>
          </a:xfrm>
          <a:prstGeom prst="rect">
            <a:avLst/>
          </a:prstGeom>
        </p:spPr>
      </p:pic>
    </p:spTree>
    <p:extLst>
      <p:ext uri="{BB962C8B-B14F-4D97-AF65-F5344CB8AC3E}">
        <p14:creationId xmlns:p14="http://schemas.microsoft.com/office/powerpoint/2010/main" val="273804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78E7A6F4-82E4-2A03-E6C2-2FAB24B9D8C0}"/>
              </a:ext>
            </a:extLst>
          </p:cNvPr>
          <p:cNvGrpSpPr/>
          <p:nvPr/>
        </p:nvGrpSpPr>
        <p:grpSpPr>
          <a:xfrm>
            <a:off x="240184" y="1913478"/>
            <a:ext cx="3724245" cy="3095281"/>
            <a:chOff x="361804" y="2879573"/>
            <a:chExt cx="3243945" cy="2743200"/>
          </a:xfrm>
        </p:grpSpPr>
        <p:pic>
          <p:nvPicPr>
            <p:cNvPr id="2" name="Picture 1">
              <a:extLst>
                <a:ext uri="{FF2B5EF4-FFF2-40B4-BE49-F238E27FC236}">
                  <a16:creationId xmlns:a16="http://schemas.microsoft.com/office/drawing/2014/main" id="{BFC89210-1B4B-25A1-57B2-993BEB8E64CE}"/>
                </a:ext>
              </a:extLst>
            </p:cNvPr>
            <p:cNvPicPr>
              <a:picLocks noChangeAspect="1"/>
            </p:cNvPicPr>
            <p:nvPr/>
          </p:nvPicPr>
          <p:blipFill>
            <a:blip r:embed="rId4">
              <a:extLst>
                <a:ext uri="{28A0092B-C50C-407E-A947-70E740481C1C}">
                  <a14:useLocalDpi xmlns:a14="http://schemas.microsoft.com/office/drawing/2010/main" val="0"/>
                </a:ext>
              </a:extLst>
            </a:blip>
            <a:srcRect l="13805" r="13805"/>
            <a:stretch/>
          </p:blipFill>
          <p:spPr>
            <a:xfrm>
              <a:off x="361804" y="3015945"/>
              <a:ext cx="3179314" cy="2470455"/>
            </a:xfrm>
            <a:prstGeom prst="rect">
              <a:avLst/>
            </a:prstGeom>
            <a:ln>
              <a:solidFill>
                <a:schemeClr val="accent2">
                  <a:lumMod val="50000"/>
                </a:schemeClr>
              </a:solidFill>
            </a:ln>
          </p:spPr>
        </p:pic>
        <p:sp>
          <p:nvSpPr>
            <p:cNvPr id="3" name="Rectangle 2">
              <a:extLst>
                <a:ext uri="{FF2B5EF4-FFF2-40B4-BE49-F238E27FC236}">
                  <a16:creationId xmlns:a16="http://schemas.microsoft.com/office/drawing/2014/main" id="{492C51DC-BE85-88A6-58DB-16D2C40F21F7}"/>
                </a:ext>
              </a:extLst>
            </p:cNvPr>
            <p:cNvSpPr/>
            <p:nvPr/>
          </p:nvSpPr>
          <p:spPr>
            <a:xfrm rot="182216">
              <a:off x="432243" y="2879573"/>
              <a:ext cx="3173506" cy="2743200"/>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4" name="TextBox 3">
            <a:extLst>
              <a:ext uri="{FF2B5EF4-FFF2-40B4-BE49-F238E27FC236}">
                <a16:creationId xmlns:a16="http://schemas.microsoft.com/office/drawing/2014/main" id="{91B75FE4-FC13-1182-83D8-63A473C8C39A}"/>
              </a:ext>
            </a:extLst>
          </p:cNvPr>
          <p:cNvSpPr txBox="1"/>
          <p:nvPr/>
        </p:nvSpPr>
        <p:spPr>
          <a:xfrm>
            <a:off x="4043865" y="3021777"/>
            <a:ext cx="3486919" cy="2031325"/>
          </a:xfrm>
          <a:prstGeom prst="rect">
            <a:avLst/>
          </a:prstGeom>
          <a:noFill/>
        </p:spPr>
        <p:txBody>
          <a:bodyPr wrap="square" rtlCol="0">
            <a:spAutoFit/>
          </a:bodyPr>
          <a:lstStyle/>
          <a:p>
            <a:pPr algn="just"/>
            <a:r>
              <a:rPr lang="es-ES" dirty="0">
                <a:solidFill>
                  <a:schemeClr val="tx1">
                    <a:lumMod val="75000"/>
                    <a:lumOff val="25000"/>
                  </a:schemeClr>
                </a:solidFill>
                <a:latin typeface="Arial Nova Cond" panose="020B0506020202020204" pitchFamily="34" charset="0"/>
              </a:rPr>
              <a:t>Proceso de incentivo al desempeño mensual para los asociados de las líneas de producción y almacén seleccionados mediante un sistema de evaluación que permite medir de manera objetiva e imparcial su rendimiento.</a:t>
            </a:r>
            <a:endParaRPr lang="en-US" dirty="0">
              <a:solidFill>
                <a:schemeClr val="tx1">
                  <a:lumMod val="75000"/>
                  <a:lumOff val="25000"/>
                </a:schemeClr>
              </a:solidFill>
              <a:latin typeface="Arial Nova Cond" panose="020B0506020202020204" pitchFamily="34" charset="0"/>
            </a:endParaRPr>
          </a:p>
        </p:txBody>
      </p:sp>
      <p:grpSp>
        <p:nvGrpSpPr>
          <p:cNvPr id="37" name="Group 36">
            <a:extLst>
              <a:ext uri="{FF2B5EF4-FFF2-40B4-BE49-F238E27FC236}">
                <a16:creationId xmlns:a16="http://schemas.microsoft.com/office/drawing/2014/main" id="{932D1E9C-0FCE-558F-52AB-D8B79D54D686}"/>
              </a:ext>
            </a:extLst>
          </p:cNvPr>
          <p:cNvGrpSpPr/>
          <p:nvPr/>
        </p:nvGrpSpPr>
        <p:grpSpPr>
          <a:xfrm>
            <a:off x="426406" y="5351312"/>
            <a:ext cx="7175183" cy="5288715"/>
            <a:chOff x="1168745" y="5720535"/>
            <a:chExt cx="5433022" cy="4876867"/>
          </a:xfrm>
        </p:grpSpPr>
        <p:grpSp>
          <p:nvGrpSpPr>
            <p:cNvPr id="26" name="Group 25">
              <a:extLst>
                <a:ext uri="{FF2B5EF4-FFF2-40B4-BE49-F238E27FC236}">
                  <a16:creationId xmlns:a16="http://schemas.microsoft.com/office/drawing/2014/main" id="{F8D669EB-9478-6C03-4836-E97293A09C1A}"/>
                </a:ext>
              </a:extLst>
            </p:cNvPr>
            <p:cNvGrpSpPr/>
            <p:nvPr/>
          </p:nvGrpSpPr>
          <p:grpSpPr>
            <a:xfrm>
              <a:off x="1168745" y="5720535"/>
              <a:ext cx="2545812" cy="2301465"/>
              <a:chOff x="689215" y="6122865"/>
              <a:chExt cx="2133600" cy="1905000"/>
            </a:xfrm>
          </p:grpSpPr>
          <p:sp>
            <p:nvSpPr>
              <p:cNvPr id="6" name="Rectangle 5">
                <a:extLst>
                  <a:ext uri="{FF2B5EF4-FFF2-40B4-BE49-F238E27FC236}">
                    <a16:creationId xmlns:a16="http://schemas.microsoft.com/office/drawing/2014/main" id="{0E2B7811-A213-6A57-A8D5-2C0F34AC96C3}"/>
                  </a:ext>
                </a:extLst>
              </p:cNvPr>
              <p:cNvSpPr/>
              <p:nvPr/>
            </p:nvSpPr>
            <p:spPr>
              <a:xfrm>
                <a:off x="689215" y="6373342"/>
                <a:ext cx="2133600" cy="1654523"/>
              </a:xfrm>
              <a:prstGeom prst="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b="1" dirty="0">
                    <a:latin typeface="Arial Nova Cond"/>
                    <a:cs typeface="Calibri" panose="020F0502020204030204"/>
                  </a:rPr>
                  <a:t>Manufactura:</a:t>
                </a:r>
              </a:p>
              <a:p>
                <a:pPr algn="ctr"/>
                <a:endParaRPr lang="en-US" sz="1600" b="1" dirty="0">
                  <a:latin typeface="Arial Nova Cond"/>
                  <a:cs typeface="Calibri" panose="020F0502020204030204"/>
                </a:endParaRPr>
              </a:p>
              <a:p>
                <a:pPr algn="ctr"/>
                <a:r>
                  <a:rPr lang="en-US" sz="1600" b="1" dirty="0">
                    <a:latin typeface="Arial Nova Cond"/>
                    <a:cs typeface="Calibri" panose="020F0502020204030204"/>
                  </a:rPr>
                  <a:t>Sets:</a:t>
                </a:r>
              </a:p>
              <a:p>
                <a:pPr algn="ctr"/>
                <a:r>
                  <a:rPr lang="en-US" sz="1600" dirty="0">
                    <a:latin typeface="Arial Nova Cond"/>
                    <a:cs typeface="Calibri" panose="020F0502020204030204"/>
                  </a:rPr>
                  <a:t>Turno A: Linea 2</a:t>
                </a:r>
              </a:p>
              <a:p>
                <a:pPr algn="ctr"/>
                <a:r>
                  <a:rPr lang="en-US" sz="1600" dirty="0">
                    <a:latin typeface="Arial Nova Cond"/>
                    <a:cs typeface="Calibri" panose="020F0502020204030204"/>
                  </a:rPr>
                  <a:t>Turno B: Linea 4</a:t>
                </a:r>
              </a:p>
              <a:p>
                <a:pPr algn="ctr"/>
                <a:endParaRPr lang="en-US" sz="1600" b="1" dirty="0">
                  <a:latin typeface="Arial Nova Cond"/>
                  <a:cs typeface="Calibri" panose="020F0502020204030204"/>
                </a:endParaRPr>
              </a:p>
              <a:p>
                <a:pPr algn="ctr"/>
                <a:r>
                  <a:rPr lang="en-US" sz="1600" b="1" dirty="0">
                    <a:latin typeface="Arial Nova Cond"/>
                    <a:cs typeface="Calibri" panose="020F0502020204030204"/>
                  </a:rPr>
                  <a:t>Renal:</a:t>
                </a:r>
              </a:p>
              <a:p>
                <a:pPr algn="ctr"/>
                <a:r>
                  <a:rPr lang="en-US" sz="1600" dirty="0">
                    <a:latin typeface="Arial Nova Cond"/>
                    <a:cs typeface="Calibri" panose="020F0502020204030204"/>
                  </a:rPr>
                  <a:t>Turno A: Linea 2</a:t>
                </a:r>
                <a:endParaRPr lang="en-US" sz="1600" dirty="0">
                  <a:latin typeface="Arial Nova Cond" panose="020B0506020202020204" pitchFamily="34" charset="0"/>
                  <a:cs typeface="Calibri" panose="020F0502020204030204"/>
                </a:endParaRPr>
              </a:p>
            </p:txBody>
          </p:sp>
          <p:sp>
            <p:nvSpPr>
              <p:cNvPr id="25" name="Rectangle 24">
                <a:extLst>
                  <a:ext uri="{FF2B5EF4-FFF2-40B4-BE49-F238E27FC236}">
                    <a16:creationId xmlns:a16="http://schemas.microsoft.com/office/drawing/2014/main" id="{F78896A3-6F2D-7C35-8752-B6DE79A087EA}"/>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Arial Nova Cond"/>
                    <a:cs typeface="Calibri"/>
                  </a:rPr>
                  <a:t>SEPTIEMBRE</a:t>
                </a:r>
              </a:p>
            </p:txBody>
          </p:sp>
        </p:grpSp>
        <p:grpSp>
          <p:nvGrpSpPr>
            <p:cNvPr id="27" name="Group 26">
              <a:extLst>
                <a:ext uri="{FF2B5EF4-FFF2-40B4-BE49-F238E27FC236}">
                  <a16:creationId xmlns:a16="http://schemas.microsoft.com/office/drawing/2014/main" id="{EC54F938-2767-1B4E-ABC0-9F560CFB17F6}"/>
                </a:ext>
              </a:extLst>
            </p:cNvPr>
            <p:cNvGrpSpPr/>
            <p:nvPr/>
          </p:nvGrpSpPr>
          <p:grpSpPr>
            <a:xfrm>
              <a:off x="1170635" y="8293114"/>
              <a:ext cx="2542032" cy="2304288"/>
              <a:chOff x="689215" y="6122865"/>
              <a:chExt cx="2133600" cy="1905000"/>
            </a:xfrm>
          </p:grpSpPr>
          <p:sp>
            <p:nvSpPr>
              <p:cNvPr id="28" name="Rectangle 27">
                <a:extLst>
                  <a:ext uri="{FF2B5EF4-FFF2-40B4-BE49-F238E27FC236}">
                    <a16:creationId xmlns:a16="http://schemas.microsoft.com/office/drawing/2014/main" id="{8D2C46BD-0485-A200-0712-7B7BB175EF7D}"/>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a:latin typeface="Arial Nova Cond" panose="020B0506020202020204" pitchFamily="34" charset="0"/>
                </a:endParaRPr>
              </a:p>
            </p:txBody>
          </p:sp>
          <p:sp>
            <p:nvSpPr>
              <p:cNvPr id="29" name="Rectangle 28">
                <a:extLst>
                  <a:ext uri="{FF2B5EF4-FFF2-40B4-BE49-F238E27FC236}">
                    <a16:creationId xmlns:a16="http://schemas.microsoft.com/office/drawing/2014/main" id="{11113346-E81A-B765-BC81-828F97E918D7}"/>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Arial Nova Cond"/>
                  </a:rPr>
                  <a:t>NOVIEMBRE</a:t>
                </a:r>
              </a:p>
            </p:txBody>
          </p:sp>
        </p:grpSp>
        <p:grpSp>
          <p:nvGrpSpPr>
            <p:cNvPr id="30" name="Group 29">
              <a:extLst>
                <a:ext uri="{FF2B5EF4-FFF2-40B4-BE49-F238E27FC236}">
                  <a16:creationId xmlns:a16="http://schemas.microsoft.com/office/drawing/2014/main" id="{353593A5-442E-ED74-1F24-72DDFA76DB2E}"/>
                </a:ext>
              </a:extLst>
            </p:cNvPr>
            <p:cNvGrpSpPr/>
            <p:nvPr/>
          </p:nvGrpSpPr>
          <p:grpSpPr>
            <a:xfrm>
              <a:off x="4043865" y="5728711"/>
              <a:ext cx="2542032" cy="2304288"/>
              <a:chOff x="689215" y="6122865"/>
              <a:chExt cx="2133600" cy="1905000"/>
            </a:xfrm>
          </p:grpSpPr>
          <p:sp>
            <p:nvSpPr>
              <p:cNvPr id="31" name="Rectangle 30">
                <a:extLst>
                  <a:ext uri="{FF2B5EF4-FFF2-40B4-BE49-F238E27FC236}">
                    <a16:creationId xmlns:a16="http://schemas.microsoft.com/office/drawing/2014/main" id="{00BF13DD-772F-63B6-84AB-AAF5C45CAF84}"/>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a:latin typeface="Arial Nova Cond" panose="020B0506020202020204" pitchFamily="34" charset="0"/>
                </a:endParaRPr>
              </a:p>
            </p:txBody>
          </p:sp>
          <p:sp>
            <p:nvSpPr>
              <p:cNvPr id="32" name="Rectangle 31">
                <a:extLst>
                  <a:ext uri="{FF2B5EF4-FFF2-40B4-BE49-F238E27FC236}">
                    <a16:creationId xmlns:a16="http://schemas.microsoft.com/office/drawing/2014/main" id="{01F3CAEC-213C-AF1E-17D0-81920E6536C2}"/>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Arial Nova Cond"/>
                  </a:rPr>
                  <a:t>OCTUBRE</a:t>
                </a:r>
              </a:p>
            </p:txBody>
          </p:sp>
        </p:grpSp>
        <p:grpSp>
          <p:nvGrpSpPr>
            <p:cNvPr id="33" name="Group 32">
              <a:extLst>
                <a:ext uri="{FF2B5EF4-FFF2-40B4-BE49-F238E27FC236}">
                  <a16:creationId xmlns:a16="http://schemas.microsoft.com/office/drawing/2014/main" id="{CF459223-D76E-48AD-F6D7-97A1DF673E0B}"/>
                </a:ext>
              </a:extLst>
            </p:cNvPr>
            <p:cNvGrpSpPr/>
            <p:nvPr/>
          </p:nvGrpSpPr>
          <p:grpSpPr>
            <a:xfrm>
              <a:off x="4059735" y="8293114"/>
              <a:ext cx="2542032" cy="2304288"/>
              <a:chOff x="689215" y="6122865"/>
              <a:chExt cx="2133600" cy="1905000"/>
            </a:xfrm>
          </p:grpSpPr>
          <p:sp>
            <p:nvSpPr>
              <p:cNvPr id="34" name="Rectangle 33">
                <a:extLst>
                  <a:ext uri="{FF2B5EF4-FFF2-40B4-BE49-F238E27FC236}">
                    <a16:creationId xmlns:a16="http://schemas.microsoft.com/office/drawing/2014/main" id="{C4141AA0-648F-B34E-F3E0-4CD5C0D39A72}"/>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a:latin typeface="Arial Nova Cond" panose="020B0506020202020204" pitchFamily="34" charset="0"/>
                </a:endParaRPr>
              </a:p>
            </p:txBody>
          </p:sp>
          <p:sp>
            <p:nvSpPr>
              <p:cNvPr id="35" name="Rectangle 34">
                <a:extLst>
                  <a:ext uri="{FF2B5EF4-FFF2-40B4-BE49-F238E27FC236}">
                    <a16:creationId xmlns:a16="http://schemas.microsoft.com/office/drawing/2014/main" id="{B0F50484-0CDC-3B15-BEDE-E556364B87AB}"/>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Arial Nova Cond"/>
                  </a:rPr>
                  <a:t>DICIEMBRE</a:t>
                </a:r>
              </a:p>
            </p:txBody>
          </p:sp>
        </p:grpSp>
      </p:grpSp>
      <p:sp>
        <p:nvSpPr>
          <p:cNvPr id="5" name="TextBox 4">
            <a:extLst>
              <a:ext uri="{FF2B5EF4-FFF2-40B4-BE49-F238E27FC236}">
                <a16:creationId xmlns:a16="http://schemas.microsoft.com/office/drawing/2014/main" id="{20B6B0E7-A92E-E5B9-8BE2-9D82B7DBC1BE}"/>
              </a:ext>
            </a:extLst>
          </p:cNvPr>
          <p:cNvSpPr txBox="1"/>
          <p:nvPr/>
        </p:nvSpPr>
        <p:spPr>
          <a:xfrm>
            <a:off x="4244426" y="5856406"/>
            <a:ext cx="328635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Nova Cond"/>
                <a:cs typeface="Segoe UI"/>
              </a:rPr>
              <a:t>Manufactura:</a:t>
            </a:r>
            <a:r>
              <a:rPr lang="en-US" sz="1400" dirty="0">
                <a:latin typeface="Arial Nova Cond"/>
                <a:cs typeface="Segoe UI"/>
              </a:rPr>
              <a:t>​</a:t>
            </a:r>
          </a:p>
          <a:p>
            <a:pPr algn="ctr"/>
            <a:endParaRPr lang="en-US" sz="1400" dirty="0">
              <a:latin typeface="Arial Nova Cond"/>
              <a:cs typeface="Segoe UI"/>
            </a:endParaRPr>
          </a:p>
          <a:p>
            <a:pPr algn="ctr"/>
            <a:r>
              <a:rPr lang="en-US" sz="1400" b="1" dirty="0">
                <a:latin typeface="Arial Nova Cond"/>
                <a:cs typeface="Segoe UI"/>
              </a:rPr>
              <a:t>Sets:</a:t>
            </a:r>
            <a:r>
              <a:rPr lang="en-US" sz="1400" dirty="0">
                <a:latin typeface="Arial Nova Cond"/>
                <a:cs typeface="Segoe UI"/>
              </a:rPr>
              <a:t>​</a:t>
            </a:r>
          </a:p>
          <a:p>
            <a:pPr algn="ctr"/>
            <a:r>
              <a:rPr lang="en-US" sz="1400" dirty="0">
                <a:latin typeface="Arial Nova Cond"/>
                <a:cs typeface="Segoe UI"/>
              </a:rPr>
              <a:t>Turno A: Acute Sets</a:t>
            </a:r>
          </a:p>
          <a:p>
            <a:pPr algn="ctr"/>
            <a:r>
              <a:rPr lang="en-US" sz="1400" dirty="0">
                <a:latin typeface="Arial Nova Cond"/>
                <a:cs typeface="Segoe UI"/>
              </a:rPr>
              <a:t>Turno B: Linea 2</a:t>
            </a:r>
          </a:p>
          <a:p>
            <a:pPr algn="ctr"/>
            <a:endParaRPr lang="en-US" sz="1400" b="1" dirty="0">
              <a:latin typeface="Arial Nova Cond"/>
              <a:cs typeface="Segoe UI"/>
            </a:endParaRPr>
          </a:p>
          <a:p>
            <a:pPr algn="ctr"/>
            <a:r>
              <a:rPr lang="en-US" sz="1400" b="1" dirty="0">
                <a:latin typeface="Arial Nova Cond"/>
                <a:cs typeface="Segoe UI"/>
              </a:rPr>
              <a:t>Renal:</a:t>
            </a:r>
            <a:r>
              <a:rPr lang="en-US" sz="1400" dirty="0">
                <a:latin typeface="Arial Nova Cond"/>
                <a:cs typeface="Segoe UI"/>
              </a:rPr>
              <a:t>​</a:t>
            </a:r>
          </a:p>
          <a:p>
            <a:pPr algn="ctr"/>
            <a:r>
              <a:rPr lang="en-US" sz="1400" dirty="0">
                <a:latin typeface="Arial Nova Cond"/>
                <a:cs typeface="Segoe UI"/>
              </a:rPr>
              <a:t>Turno A: Linea 2</a:t>
            </a:r>
          </a:p>
        </p:txBody>
      </p:sp>
      <p:sp>
        <p:nvSpPr>
          <p:cNvPr id="7" name="TextBox 6">
            <a:extLst>
              <a:ext uri="{FF2B5EF4-FFF2-40B4-BE49-F238E27FC236}">
                <a16:creationId xmlns:a16="http://schemas.microsoft.com/office/drawing/2014/main" id="{B0CA9A73-EB3E-5236-0260-106F62B5ED67}"/>
              </a:ext>
            </a:extLst>
          </p:cNvPr>
          <p:cNvSpPr txBox="1"/>
          <p:nvPr/>
        </p:nvSpPr>
        <p:spPr>
          <a:xfrm>
            <a:off x="771140" y="8597314"/>
            <a:ext cx="2743200" cy="11233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Nova Cond"/>
                <a:cs typeface="Segoe UI"/>
              </a:rPr>
              <a:t>Almacén:</a:t>
            </a:r>
          </a:p>
          <a:p>
            <a:pPr algn="ctr"/>
            <a:endParaRPr lang="en-US" sz="1400" b="1" dirty="0">
              <a:latin typeface="Arial Nova Cond"/>
              <a:cs typeface="Segoe UI"/>
            </a:endParaRPr>
          </a:p>
          <a:p>
            <a:pPr algn="ctr"/>
            <a:endParaRPr lang="en-US" sz="1400" b="1" dirty="0">
              <a:latin typeface="Arial Nova Cond"/>
              <a:cs typeface="Segoe UI"/>
            </a:endParaRPr>
          </a:p>
          <a:p>
            <a:pPr algn="ctr"/>
            <a:endParaRPr lang="en-US" sz="1100" b="1" dirty="0">
              <a:latin typeface="Arial Nova Cond"/>
              <a:cs typeface="Segoe UI"/>
            </a:endParaRPr>
          </a:p>
          <a:p>
            <a:pPr algn="ctr"/>
            <a:r>
              <a:rPr lang="en-US" sz="1400" b="1" dirty="0">
                <a:highlight>
                  <a:srgbClr val="FFFF00"/>
                </a:highlight>
                <a:latin typeface="Arial Nova Cond"/>
                <a:cs typeface="Segoe UI"/>
              </a:rPr>
              <a:t>​</a:t>
            </a:r>
            <a:endParaRPr lang="en-US" dirty="0">
              <a:ea typeface="Calibri"/>
              <a:cs typeface="Calibri"/>
            </a:endParaRPr>
          </a:p>
        </p:txBody>
      </p:sp>
      <p:pic>
        <p:nvPicPr>
          <p:cNvPr id="9" name="Picture 8">
            <a:extLst>
              <a:ext uri="{FF2B5EF4-FFF2-40B4-BE49-F238E27FC236}">
                <a16:creationId xmlns:a16="http://schemas.microsoft.com/office/drawing/2014/main" id="{BFD0AFF9-A0B8-3D96-50E1-B37037285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91" y="4166273"/>
            <a:ext cx="1819469" cy="2167660"/>
          </a:xfrm>
          <a:prstGeom prst="rect">
            <a:avLst/>
          </a:prstGeom>
        </p:spPr>
      </p:pic>
      <p:pic>
        <p:nvPicPr>
          <p:cNvPr id="11" name="Picture 10" descr="image">
            <a:extLst>
              <a:ext uri="{FF2B5EF4-FFF2-40B4-BE49-F238E27FC236}">
                <a16:creationId xmlns:a16="http://schemas.microsoft.com/office/drawing/2014/main" id="{9198ECCB-0DC5-ADD6-21B7-C288CDBAD74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9211" l="3480" r="97216">
                        <a14:foregroundMark x1="9745" y1="94474" x2="69838" y2="94211"/>
                        <a14:foregroundMark x1="69838" y1="94211" x2="70534" y2="90789"/>
                        <a14:foregroundMark x1="88863" y1="82895" x2="97216" y2="93947"/>
                        <a14:foregroundMark x1="96288" y1="96316" x2="12529" y2="94211"/>
                        <a14:foregroundMark x1="12529" y1="94211" x2="3712" y2="81316"/>
                        <a14:foregroundMark x1="3016" y1="98158" x2="79118" y2="95526"/>
                        <a14:foregroundMark x1="79118" y1="95526" x2="91879" y2="99211"/>
                        <a14:foregroundMark x1="62877" y1="98684" x2="81671" y2="98421"/>
                        <a14:backgroundMark x1="33411" y1="24211" x2="32947" y2="33947"/>
                        <a14:backgroundMark x1="30162" y1="39211" x2="33411" y2="56579"/>
                      </a14:backgroundRemoval>
                    </a14:imgEffect>
                  </a14:imgLayer>
                </a14:imgProps>
              </a:ext>
            </a:extLst>
          </a:blip>
          <a:srcRect b="6805"/>
          <a:stretch/>
        </p:blipFill>
        <p:spPr>
          <a:xfrm>
            <a:off x="2200654" y="8954704"/>
            <a:ext cx="1455619" cy="1211737"/>
          </a:xfrm>
          <a:prstGeom prst="rect">
            <a:avLst/>
          </a:prstGeom>
          <a:ln w="19050">
            <a:noFill/>
          </a:ln>
        </p:spPr>
      </p:pic>
      <p:sp>
        <p:nvSpPr>
          <p:cNvPr id="14" name="TextBox 13">
            <a:extLst>
              <a:ext uri="{FF2B5EF4-FFF2-40B4-BE49-F238E27FC236}">
                <a16:creationId xmlns:a16="http://schemas.microsoft.com/office/drawing/2014/main" id="{7FCF5470-010D-5B60-1416-764FEEEDBF12}"/>
              </a:ext>
            </a:extLst>
          </p:cNvPr>
          <p:cNvSpPr txBox="1"/>
          <p:nvPr/>
        </p:nvSpPr>
        <p:spPr>
          <a:xfrm>
            <a:off x="610729" y="10219017"/>
            <a:ext cx="1454477" cy="246221"/>
          </a:xfrm>
          <a:prstGeom prst="rect">
            <a:avLst/>
          </a:prstGeom>
          <a:noFill/>
        </p:spPr>
        <p:txBody>
          <a:bodyPr wrap="square" rtlCol="0">
            <a:spAutoFit/>
          </a:bodyPr>
          <a:lstStyle/>
          <a:p>
            <a:pPr algn="ctr"/>
            <a:r>
              <a:rPr lang="en-US" sz="1000" b="1" dirty="0"/>
              <a:t>Gleider Sierra</a:t>
            </a:r>
          </a:p>
        </p:txBody>
      </p:sp>
      <p:sp>
        <p:nvSpPr>
          <p:cNvPr id="15" name="TextBox 14">
            <a:extLst>
              <a:ext uri="{FF2B5EF4-FFF2-40B4-BE49-F238E27FC236}">
                <a16:creationId xmlns:a16="http://schemas.microsoft.com/office/drawing/2014/main" id="{02E523AD-2D97-DEAE-8DE9-607F44EBA771}"/>
              </a:ext>
            </a:extLst>
          </p:cNvPr>
          <p:cNvSpPr txBox="1"/>
          <p:nvPr/>
        </p:nvSpPr>
        <p:spPr>
          <a:xfrm>
            <a:off x="2200655" y="10229903"/>
            <a:ext cx="1498606" cy="246221"/>
          </a:xfrm>
          <a:prstGeom prst="rect">
            <a:avLst/>
          </a:prstGeom>
          <a:noFill/>
        </p:spPr>
        <p:txBody>
          <a:bodyPr wrap="square" rtlCol="0">
            <a:spAutoFit/>
          </a:bodyPr>
          <a:lstStyle/>
          <a:p>
            <a:pPr algn="ctr"/>
            <a:r>
              <a:rPr lang="en-US" sz="1000" b="1" dirty="0"/>
              <a:t>Gilberto Arias</a:t>
            </a:r>
          </a:p>
        </p:txBody>
      </p:sp>
      <p:sp>
        <p:nvSpPr>
          <p:cNvPr id="16" name="TextBox 15">
            <a:extLst>
              <a:ext uri="{FF2B5EF4-FFF2-40B4-BE49-F238E27FC236}">
                <a16:creationId xmlns:a16="http://schemas.microsoft.com/office/drawing/2014/main" id="{D2424E98-60D4-8A6B-FB31-0FE3A93F3CDA}"/>
              </a:ext>
            </a:extLst>
          </p:cNvPr>
          <p:cNvSpPr txBox="1"/>
          <p:nvPr/>
        </p:nvSpPr>
        <p:spPr>
          <a:xfrm>
            <a:off x="4540722" y="8568196"/>
            <a:ext cx="2743200" cy="11233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Nova Cond"/>
                <a:cs typeface="Segoe UI"/>
              </a:rPr>
              <a:t>Almac</a:t>
            </a:r>
            <a:r>
              <a:rPr lang="es-DO" sz="1400" b="1" dirty="0">
                <a:latin typeface="Arial Nova Cond"/>
                <a:cs typeface="Segoe UI"/>
              </a:rPr>
              <a:t>é</a:t>
            </a:r>
            <a:r>
              <a:rPr lang="en-US" sz="1400" b="1" dirty="0">
                <a:latin typeface="Arial Nova Cond"/>
                <a:cs typeface="Segoe UI"/>
              </a:rPr>
              <a:t>n:</a:t>
            </a:r>
          </a:p>
          <a:p>
            <a:pPr algn="ctr"/>
            <a:endParaRPr lang="en-US" sz="1400" b="1" dirty="0">
              <a:latin typeface="Arial Nova Cond"/>
              <a:cs typeface="Segoe UI"/>
            </a:endParaRPr>
          </a:p>
          <a:p>
            <a:pPr algn="ctr"/>
            <a:endParaRPr lang="en-US" sz="1400" b="1" dirty="0">
              <a:latin typeface="Arial Nova Cond"/>
              <a:cs typeface="Segoe UI"/>
            </a:endParaRPr>
          </a:p>
          <a:p>
            <a:pPr algn="ctr"/>
            <a:endParaRPr lang="en-US" sz="1100" b="1" dirty="0">
              <a:latin typeface="Arial Nova Cond"/>
              <a:cs typeface="Segoe UI"/>
            </a:endParaRPr>
          </a:p>
          <a:p>
            <a:pPr algn="ctr"/>
            <a:r>
              <a:rPr lang="en-US" sz="1400" b="1" dirty="0">
                <a:highlight>
                  <a:srgbClr val="FFFF00"/>
                </a:highlight>
                <a:latin typeface="Arial Nova Cond"/>
                <a:cs typeface="Segoe UI"/>
              </a:rPr>
              <a:t>​</a:t>
            </a:r>
            <a:endParaRPr lang="en-US" dirty="0">
              <a:ea typeface="Calibri"/>
              <a:cs typeface="Calibri"/>
            </a:endParaRPr>
          </a:p>
        </p:txBody>
      </p:sp>
      <p:sp>
        <p:nvSpPr>
          <p:cNvPr id="19" name="TextBox 18">
            <a:extLst>
              <a:ext uri="{FF2B5EF4-FFF2-40B4-BE49-F238E27FC236}">
                <a16:creationId xmlns:a16="http://schemas.microsoft.com/office/drawing/2014/main" id="{AAF2BCB2-FB1E-9697-EDE8-48AD0F8379B7}"/>
              </a:ext>
            </a:extLst>
          </p:cNvPr>
          <p:cNvSpPr txBox="1"/>
          <p:nvPr/>
        </p:nvSpPr>
        <p:spPr>
          <a:xfrm>
            <a:off x="4407854" y="10245006"/>
            <a:ext cx="1454477" cy="246221"/>
          </a:xfrm>
          <a:prstGeom prst="rect">
            <a:avLst/>
          </a:prstGeom>
          <a:noFill/>
        </p:spPr>
        <p:txBody>
          <a:bodyPr wrap="square" rtlCol="0">
            <a:spAutoFit/>
          </a:bodyPr>
          <a:lstStyle/>
          <a:p>
            <a:pPr algn="ctr"/>
            <a:r>
              <a:rPr lang="en-US" sz="1000" b="1" dirty="0"/>
              <a:t>Gleider Sierra</a:t>
            </a:r>
          </a:p>
        </p:txBody>
      </p:sp>
      <p:sp>
        <p:nvSpPr>
          <p:cNvPr id="20" name="TextBox 19">
            <a:extLst>
              <a:ext uri="{FF2B5EF4-FFF2-40B4-BE49-F238E27FC236}">
                <a16:creationId xmlns:a16="http://schemas.microsoft.com/office/drawing/2014/main" id="{34A55EC4-C16B-C312-031E-78A6827E0B5D}"/>
              </a:ext>
            </a:extLst>
          </p:cNvPr>
          <p:cNvSpPr txBox="1"/>
          <p:nvPr/>
        </p:nvSpPr>
        <p:spPr>
          <a:xfrm>
            <a:off x="6017891" y="10245006"/>
            <a:ext cx="1454477" cy="246221"/>
          </a:xfrm>
          <a:prstGeom prst="rect">
            <a:avLst/>
          </a:prstGeom>
          <a:noFill/>
        </p:spPr>
        <p:txBody>
          <a:bodyPr wrap="square" rtlCol="0">
            <a:spAutoFit/>
          </a:bodyPr>
          <a:lstStyle/>
          <a:p>
            <a:pPr algn="ctr"/>
            <a:r>
              <a:rPr lang="en-US" sz="1000" b="1" dirty="0"/>
              <a:t>Gilberto Arias</a:t>
            </a:r>
          </a:p>
        </p:txBody>
      </p:sp>
      <p:pic>
        <p:nvPicPr>
          <p:cNvPr id="21" name="Picture 20" descr="image">
            <a:extLst>
              <a:ext uri="{FF2B5EF4-FFF2-40B4-BE49-F238E27FC236}">
                <a16:creationId xmlns:a16="http://schemas.microsoft.com/office/drawing/2014/main" id="{625A83DF-16A8-0393-0AE1-1F7674A9892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90" b="99353" l="9977" r="90179">
                        <a14:foregroundMark x1="28960" y1="77070" x2="85964" y2="96397"/>
                        <a14:foregroundMark x1="76106" y1="76294" x2="30260" y2="91278"/>
                        <a14:foregroundMark x1="30260" y1="91278" x2="30260" y2="91278"/>
                        <a14:foregroundMark x1="33870" y1="97826" x2="52213" y2="99353"/>
                        <a14:foregroundMark x1="59239" y1="24405" x2="60889" y2="36310"/>
                        <a14:backgroundMark x1="88218" y1="98577" x2="88218" y2="98577"/>
                        <a14:backgroundMark x1="87888" y1="98965" x2="87888" y2="98965"/>
                        <a14:backgroundMark x1="88218" y1="98965" x2="88218" y2="98965"/>
                        <a14:backgroundMark x1="88218" y1="98577" x2="88218" y2="98577"/>
                        <a14:backgroundMark x1="88218" y1="98577" x2="88218" y2="98577"/>
                        <a14:backgroundMark x1="88218" y1="98577" x2="88218" y2="98577"/>
                        <a14:backgroundMark x1="87461" y1="96920" x2="87461" y2="96920"/>
                        <a14:backgroundMark x1="87675" y1="97697" x2="89635" y2="99482"/>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675" y1="96144" x2="87675" y2="96144"/>
                        <a14:backgroundMark x1="88218" y1="97826" x2="88218" y2="97826"/>
                        <a14:backgroundMark x1="87733" y1="97619" x2="87733" y2="97619"/>
                        <a14:backgroundMark x1="85928" y1="94358" x2="89693" y2="99922"/>
                        <a14:backgroundMark x1="87073" y1="99172" x2="85443" y2="94928"/>
                        <a14:backgroundMark x1="85443" y1="94928" x2="88063" y2="99534"/>
                        <a14:backgroundMark x1="87558" y1="92055" x2="90179" y2="99353"/>
                        <a14:backgroundMark x1="87073" y1="93401" x2="94934" y2="99741"/>
                        <a14:backgroundMark x1="89208" y1="98395" x2="88063" y2="96843"/>
                        <a14:backgroundMark x1="88393" y1="97619" x2="90839" y2="99172"/>
                        <a14:backgroundMark x1="90839" y1="99172" x2="89208" y2="95135"/>
                      </a14:backgroundRemoval>
                    </a14:imgEffect>
                  </a14:imgLayer>
                </a14:imgProps>
              </a:ext>
            </a:extLst>
          </a:blip>
          <a:stretch>
            <a:fillRect/>
          </a:stretch>
        </p:blipFill>
        <p:spPr>
          <a:xfrm>
            <a:off x="598029" y="8927421"/>
            <a:ext cx="1454477" cy="1239019"/>
          </a:xfrm>
          <a:prstGeom prst="rect">
            <a:avLst/>
          </a:prstGeom>
          <a:ln w="19050">
            <a:noFill/>
          </a:ln>
        </p:spPr>
      </p:pic>
      <p:pic>
        <p:nvPicPr>
          <p:cNvPr id="8" name="Picture 7" descr="image">
            <a:extLst>
              <a:ext uri="{FF2B5EF4-FFF2-40B4-BE49-F238E27FC236}">
                <a16:creationId xmlns:a16="http://schemas.microsoft.com/office/drawing/2014/main" id="{A739CBCD-1446-7571-E5A7-32E35C38EB6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9211" l="3480" r="97216">
                        <a14:foregroundMark x1="9745" y1="94474" x2="69838" y2="94211"/>
                        <a14:foregroundMark x1="69838" y1="94211" x2="70534" y2="90789"/>
                        <a14:foregroundMark x1="88863" y1="82895" x2="97216" y2="93947"/>
                        <a14:foregroundMark x1="96288" y1="96316" x2="12529" y2="94211"/>
                        <a14:foregroundMark x1="12529" y1="94211" x2="3712" y2="81316"/>
                        <a14:foregroundMark x1="3016" y1="98158" x2="79118" y2="95526"/>
                        <a14:foregroundMark x1="79118" y1="95526" x2="91879" y2="99211"/>
                        <a14:foregroundMark x1="62877" y1="98684" x2="81671" y2="98421"/>
                        <a14:backgroundMark x1="33411" y1="24211" x2="32947" y2="33947"/>
                        <a14:backgroundMark x1="30162" y1="39211" x2="33411" y2="56579"/>
                      </a14:backgroundRemoval>
                    </a14:imgEffect>
                  </a14:imgLayer>
                </a14:imgProps>
              </a:ext>
            </a:extLst>
          </a:blip>
          <a:srcRect b="6805"/>
          <a:stretch/>
        </p:blipFill>
        <p:spPr>
          <a:xfrm>
            <a:off x="5886992" y="8954704"/>
            <a:ext cx="1455619" cy="1211737"/>
          </a:xfrm>
          <a:prstGeom prst="rect">
            <a:avLst/>
          </a:prstGeom>
          <a:ln w="19050">
            <a:noFill/>
          </a:ln>
        </p:spPr>
      </p:pic>
      <p:pic>
        <p:nvPicPr>
          <p:cNvPr id="10" name="Picture 9" descr="image">
            <a:extLst>
              <a:ext uri="{FF2B5EF4-FFF2-40B4-BE49-F238E27FC236}">
                <a16:creationId xmlns:a16="http://schemas.microsoft.com/office/drawing/2014/main" id="{5517AF7D-D6D6-2C1B-040D-9967A9FF5A5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90" b="99353" l="9977" r="90179">
                        <a14:foregroundMark x1="28960" y1="77070" x2="85964" y2="96397"/>
                        <a14:foregroundMark x1="76106" y1="76294" x2="30260" y2="91278"/>
                        <a14:foregroundMark x1="30260" y1="91278" x2="30260" y2="91278"/>
                        <a14:foregroundMark x1="33870" y1="97826" x2="52213" y2="99353"/>
                        <a14:foregroundMark x1="59239" y1="24405" x2="60889" y2="36310"/>
                        <a14:backgroundMark x1="88218" y1="98577" x2="88218" y2="98577"/>
                        <a14:backgroundMark x1="87888" y1="98965" x2="87888" y2="98965"/>
                        <a14:backgroundMark x1="88218" y1="98965" x2="88218" y2="98965"/>
                        <a14:backgroundMark x1="88218" y1="98577" x2="88218" y2="98577"/>
                        <a14:backgroundMark x1="88218" y1="98577" x2="88218" y2="98577"/>
                        <a14:backgroundMark x1="88218" y1="98577" x2="88218" y2="98577"/>
                        <a14:backgroundMark x1="87461" y1="96920" x2="87461" y2="96920"/>
                        <a14:backgroundMark x1="87675" y1="97697" x2="89635" y2="99482"/>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888" y1="97955" x2="87888" y2="97955"/>
                        <a14:backgroundMark x1="87675" y1="96144" x2="87675" y2="96144"/>
                        <a14:backgroundMark x1="88218" y1="97826" x2="88218" y2="97826"/>
                        <a14:backgroundMark x1="87733" y1="97619" x2="87733" y2="97619"/>
                        <a14:backgroundMark x1="85928" y1="94358" x2="89693" y2="99922"/>
                        <a14:backgroundMark x1="87073" y1="99172" x2="85443" y2="94928"/>
                        <a14:backgroundMark x1="85443" y1="94928" x2="88063" y2="99534"/>
                        <a14:backgroundMark x1="87558" y1="92055" x2="90179" y2="99353"/>
                        <a14:backgroundMark x1="87073" y1="93401" x2="94934" y2="99741"/>
                        <a14:backgroundMark x1="89208" y1="98395" x2="88063" y2="96843"/>
                        <a14:backgroundMark x1="88393" y1="97619" x2="90839" y2="99172"/>
                        <a14:backgroundMark x1="90839" y1="99172" x2="89208" y2="95135"/>
                      </a14:backgroundRemoval>
                    </a14:imgEffect>
                  </a14:imgLayer>
                </a14:imgProps>
              </a:ext>
            </a:extLst>
          </a:blip>
          <a:stretch>
            <a:fillRect/>
          </a:stretch>
        </p:blipFill>
        <p:spPr>
          <a:xfrm>
            <a:off x="4284367" y="8927421"/>
            <a:ext cx="1454477" cy="1239019"/>
          </a:xfrm>
          <a:prstGeom prst="rect">
            <a:avLst/>
          </a:prstGeom>
          <a:ln w="19050">
            <a:noFill/>
          </a:ln>
        </p:spPr>
      </p:pic>
    </p:spTree>
    <p:extLst>
      <p:ext uri="{BB962C8B-B14F-4D97-AF65-F5344CB8AC3E}">
        <p14:creationId xmlns:p14="http://schemas.microsoft.com/office/powerpoint/2010/main" val="4025794301"/>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488BB525-C83B-C5E3-5BEB-B4599D9849F3}"/>
              </a:ext>
            </a:extLst>
          </p:cNvPr>
          <p:cNvSpPr/>
          <p:nvPr/>
        </p:nvSpPr>
        <p:spPr>
          <a:xfrm>
            <a:off x="218638" y="7752338"/>
            <a:ext cx="7528056" cy="3208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115485</a:t>
            </a:r>
          </a:p>
        </p:txBody>
      </p:sp>
      <p:sp>
        <p:nvSpPr>
          <p:cNvPr id="13" name="Google Shape;638;p29">
            <a:extLst>
              <a:ext uri="{FF2B5EF4-FFF2-40B4-BE49-F238E27FC236}">
                <a16:creationId xmlns:a16="http://schemas.microsoft.com/office/drawing/2014/main" id="{62DD84B9-6B61-D6C8-3298-5843DF838860}"/>
              </a:ext>
            </a:extLst>
          </p:cNvPr>
          <p:cNvSpPr/>
          <p:nvPr/>
        </p:nvSpPr>
        <p:spPr>
          <a:xfrm>
            <a:off x="4264717" y="7409429"/>
            <a:ext cx="3148351" cy="3046966"/>
          </a:xfrm>
          <a:custGeom>
            <a:avLst/>
            <a:gdLst/>
            <a:ahLst/>
            <a:cxnLst/>
            <a:rect l="l" t="t" r="r" b="b"/>
            <a:pathLst>
              <a:path w="128360" h="140201" extrusionOk="0">
                <a:moveTo>
                  <a:pt x="64270" y="1"/>
                </a:moveTo>
                <a:cubicBezTo>
                  <a:pt x="63472" y="1"/>
                  <a:pt x="62673" y="50"/>
                  <a:pt x="61878" y="156"/>
                </a:cubicBezTo>
                <a:cubicBezTo>
                  <a:pt x="58409" y="589"/>
                  <a:pt x="55240" y="2057"/>
                  <a:pt x="52172" y="3625"/>
                </a:cubicBezTo>
                <a:cubicBezTo>
                  <a:pt x="44800" y="7494"/>
                  <a:pt x="37494" y="11564"/>
                  <a:pt x="30156" y="15534"/>
                </a:cubicBezTo>
                <a:cubicBezTo>
                  <a:pt x="18914" y="21605"/>
                  <a:pt x="4704" y="27409"/>
                  <a:pt x="2169" y="41485"/>
                </a:cubicBezTo>
                <a:cubicBezTo>
                  <a:pt x="868" y="48691"/>
                  <a:pt x="1369" y="56329"/>
                  <a:pt x="1302" y="63635"/>
                </a:cubicBezTo>
                <a:cubicBezTo>
                  <a:pt x="1202" y="70206"/>
                  <a:pt x="1168" y="76777"/>
                  <a:pt x="1068" y="83349"/>
                </a:cubicBezTo>
                <a:cubicBezTo>
                  <a:pt x="968" y="91755"/>
                  <a:pt x="1" y="99694"/>
                  <a:pt x="5405" y="106832"/>
                </a:cubicBezTo>
                <a:cubicBezTo>
                  <a:pt x="7139" y="109134"/>
                  <a:pt x="9308" y="111002"/>
                  <a:pt x="11676" y="112636"/>
                </a:cubicBezTo>
                <a:cubicBezTo>
                  <a:pt x="17880" y="116739"/>
                  <a:pt x="24352" y="120375"/>
                  <a:pt x="30756" y="124211"/>
                </a:cubicBezTo>
                <a:cubicBezTo>
                  <a:pt x="37027" y="127981"/>
                  <a:pt x="42932" y="132451"/>
                  <a:pt x="49303" y="136053"/>
                </a:cubicBezTo>
                <a:cubicBezTo>
                  <a:pt x="53747" y="138561"/>
                  <a:pt x="58488" y="140200"/>
                  <a:pt x="63428" y="140200"/>
                </a:cubicBezTo>
                <a:cubicBezTo>
                  <a:pt x="65124" y="140200"/>
                  <a:pt x="66844" y="140007"/>
                  <a:pt x="68583" y="139589"/>
                </a:cubicBezTo>
                <a:cubicBezTo>
                  <a:pt x="75788" y="137821"/>
                  <a:pt x="82193" y="133418"/>
                  <a:pt x="88498" y="129715"/>
                </a:cubicBezTo>
                <a:cubicBezTo>
                  <a:pt x="95669" y="125479"/>
                  <a:pt x="102874" y="121243"/>
                  <a:pt x="110046" y="117040"/>
                </a:cubicBezTo>
                <a:cubicBezTo>
                  <a:pt x="115250" y="113971"/>
                  <a:pt x="120921" y="110635"/>
                  <a:pt x="123956" y="105198"/>
                </a:cubicBezTo>
                <a:cubicBezTo>
                  <a:pt x="127459" y="98860"/>
                  <a:pt x="126491" y="90554"/>
                  <a:pt x="126625" y="83549"/>
                </a:cubicBezTo>
                <a:cubicBezTo>
                  <a:pt x="126758" y="75176"/>
                  <a:pt x="126925" y="66804"/>
                  <a:pt x="127058" y="58398"/>
                </a:cubicBezTo>
                <a:cubicBezTo>
                  <a:pt x="127192" y="51059"/>
                  <a:pt x="128359" y="42686"/>
                  <a:pt x="125424" y="35715"/>
                </a:cubicBezTo>
                <a:cubicBezTo>
                  <a:pt x="123122" y="30177"/>
                  <a:pt x="118352" y="26174"/>
                  <a:pt x="113482" y="22939"/>
                </a:cubicBezTo>
                <a:cubicBezTo>
                  <a:pt x="107044" y="18669"/>
                  <a:pt x="100206" y="14966"/>
                  <a:pt x="93401" y="11364"/>
                </a:cubicBezTo>
                <a:cubicBezTo>
                  <a:pt x="86596" y="7761"/>
                  <a:pt x="79625" y="3825"/>
                  <a:pt x="72286" y="1423"/>
                </a:cubicBezTo>
                <a:cubicBezTo>
                  <a:pt x="69707" y="572"/>
                  <a:pt x="66989" y="1"/>
                  <a:pt x="64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3" name="Picture 2">
            <a:extLst>
              <a:ext uri="{FF2B5EF4-FFF2-40B4-BE49-F238E27FC236}">
                <a16:creationId xmlns:a16="http://schemas.microsoft.com/office/drawing/2014/main" id="{3B5C33C9-A648-26EE-8D3F-3EEC85133F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97" r="9946"/>
          <a:stretch/>
        </p:blipFill>
        <p:spPr bwMode="auto">
          <a:xfrm>
            <a:off x="4248117" y="7772736"/>
            <a:ext cx="3143030" cy="2215991"/>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24" name="Google Shape;638;p29">
            <a:extLst>
              <a:ext uri="{FF2B5EF4-FFF2-40B4-BE49-F238E27FC236}">
                <a16:creationId xmlns:a16="http://schemas.microsoft.com/office/drawing/2014/main" id="{3C4126D3-42D6-1BD7-7672-E10A360F1840}"/>
              </a:ext>
            </a:extLst>
          </p:cNvPr>
          <p:cNvSpPr/>
          <p:nvPr/>
        </p:nvSpPr>
        <p:spPr>
          <a:xfrm>
            <a:off x="4236740" y="972502"/>
            <a:ext cx="3148351" cy="3061528"/>
          </a:xfrm>
          <a:custGeom>
            <a:avLst/>
            <a:gdLst/>
            <a:ahLst/>
            <a:cxnLst/>
            <a:rect l="l" t="t" r="r" b="b"/>
            <a:pathLst>
              <a:path w="128360" h="140201" extrusionOk="0">
                <a:moveTo>
                  <a:pt x="64270" y="1"/>
                </a:moveTo>
                <a:cubicBezTo>
                  <a:pt x="63472" y="1"/>
                  <a:pt x="62673" y="50"/>
                  <a:pt x="61878" y="156"/>
                </a:cubicBezTo>
                <a:cubicBezTo>
                  <a:pt x="58409" y="589"/>
                  <a:pt x="55240" y="2057"/>
                  <a:pt x="52172" y="3625"/>
                </a:cubicBezTo>
                <a:cubicBezTo>
                  <a:pt x="44800" y="7494"/>
                  <a:pt x="37494" y="11564"/>
                  <a:pt x="30156" y="15534"/>
                </a:cubicBezTo>
                <a:cubicBezTo>
                  <a:pt x="18914" y="21605"/>
                  <a:pt x="4704" y="27409"/>
                  <a:pt x="2169" y="41485"/>
                </a:cubicBezTo>
                <a:cubicBezTo>
                  <a:pt x="868" y="48691"/>
                  <a:pt x="1369" y="56329"/>
                  <a:pt x="1302" y="63635"/>
                </a:cubicBezTo>
                <a:cubicBezTo>
                  <a:pt x="1202" y="70206"/>
                  <a:pt x="1168" y="76777"/>
                  <a:pt x="1068" y="83349"/>
                </a:cubicBezTo>
                <a:cubicBezTo>
                  <a:pt x="968" y="91755"/>
                  <a:pt x="1" y="99694"/>
                  <a:pt x="5405" y="106832"/>
                </a:cubicBezTo>
                <a:cubicBezTo>
                  <a:pt x="7139" y="109134"/>
                  <a:pt x="9308" y="111002"/>
                  <a:pt x="11676" y="112636"/>
                </a:cubicBezTo>
                <a:cubicBezTo>
                  <a:pt x="17880" y="116739"/>
                  <a:pt x="24352" y="120375"/>
                  <a:pt x="30756" y="124211"/>
                </a:cubicBezTo>
                <a:cubicBezTo>
                  <a:pt x="37027" y="127981"/>
                  <a:pt x="42932" y="132451"/>
                  <a:pt x="49303" y="136053"/>
                </a:cubicBezTo>
                <a:cubicBezTo>
                  <a:pt x="53747" y="138561"/>
                  <a:pt x="58488" y="140200"/>
                  <a:pt x="63428" y="140200"/>
                </a:cubicBezTo>
                <a:cubicBezTo>
                  <a:pt x="65124" y="140200"/>
                  <a:pt x="66844" y="140007"/>
                  <a:pt x="68583" y="139589"/>
                </a:cubicBezTo>
                <a:cubicBezTo>
                  <a:pt x="75788" y="137821"/>
                  <a:pt x="82193" y="133418"/>
                  <a:pt x="88498" y="129715"/>
                </a:cubicBezTo>
                <a:cubicBezTo>
                  <a:pt x="95669" y="125479"/>
                  <a:pt x="102874" y="121243"/>
                  <a:pt x="110046" y="117040"/>
                </a:cubicBezTo>
                <a:cubicBezTo>
                  <a:pt x="115250" y="113971"/>
                  <a:pt x="120921" y="110635"/>
                  <a:pt x="123956" y="105198"/>
                </a:cubicBezTo>
                <a:cubicBezTo>
                  <a:pt x="127459" y="98860"/>
                  <a:pt x="126491" y="90554"/>
                  <a:pt x="126625" y="83549"/>
                </a:cubicBezTo>
                <a:cubicBezTo>
                  <a:pt x="126758" y="75176"/>
                  <a:pt x="126925" y="66804"/>
                  <a:pt x="127058" y="58398"/>
                </a:cubicBezTo>
                <a:cubicBezTo>
                  <a:pt x="127192" y="51059"/>
                  <a:pt x="128359" y="42686"/>
                  <a:pt x="125424" y="35715"/>
                </a:cubicBezTo>
                <a:cubicBezTo>
                  <a:pt x="123122" y="30177"/>
                  <a:pt x="118352" y="26174"/>
                  <a:pt x="113482" y="22939"/>
                </a:cubicBezTo>
                <a:cubicBezTo>
                  <a:pt x="107044" y="18669"/>
                  <a:pt x="100206" y="14966"/>
                  <a:pt x="93401" y="11364"/>
                </a:cubicBezTo>
                <a:cubicBezTo>
                  <a:pt x="86596" y="7761"/>
                  <a:pt x="79625" y="3825"/>
                  <a:pt x="72286" y="1423"/>
                </a:cubicBezTo>
                <a:cubicBezTo>
                  <a:pt x="69707" y="572"/>
                  <a:pt x="66989" y="1"/>
                  <a:pt x="64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6C3E5147-33C6-11EE-400B-F2A1D460BB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5393" y="1160583"/>
            <a:ext cx="2838602" cy="2641607"/>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837E8480-5766-32A5-7E3E-471E6A2C5C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6822" y="74954"/>
            <a:ext cx="3245969" cy="435090"/>
          </a:xfrm>
          <a:prstGeom prst="rect">
            <a:avLst/>
          </a:prstGeom>
        </p:spPr>
      </p:pic>
      <p:sp>
        <p:nvSpPr>
          <p:cNvPr id="6" name="Google Shape;638;p29">
            <a:extLst>
              <a:ext uri="{FF2B5EF4-FFF2-40B4-BE49-F238E27FC236}">
                <a16:creationId xmlns:a16="http://schemas.microsoft.com/office/drawing/2014/main" id="{85A937A2-610E-E18A-5A1A-1F621EA99FC4}"/>
              </a:ext>
            </a:extLst>
          </p:cNvPr>
          <p:cNvSpPr/>
          <p:nvPr/>
        </p:nvSpPr>
        <p:spPr>
          <a:xfrm>
            <a:off x="4209444" y="4236700"/>
            <a:ext cx="3148351" cy="3046966"/>
          </a:xfrm>
          <a:custGeom>
            <a:avLst/>
            <a:gdLst/>
            <a:ahLst/>
            <a:cxnLst/>
            <a:rect l="l" t="t" r="r" b="b"/>
            <a:pathLst>
              <a:path w="128360" h="140201" extrusionOk="0">
                <a:moveTo>
                  <a:pt x="64270" y="1"/>
                </a:moveTo>
                <a:cubicBezTo>
                  <a:pt x="63472" y="1"/>
                  <a:pt x="62673" y="50"/>
                  <a:pt x="61878" y="156"/>
                </a:cubicBezTo>
                <a:cubicBezTo>
                  <a:pt x="58409" y="589"/>
                  <a:pt x="55240" y="2057"/>
                  <a:pt x="52172" y="3625"/>
                </a:cubicBezTo>
                <a:cubicBezTo>
                  <a:pt x="44800" y="7494"/>
                  <a:pt x="37494" y="11564"/>
                  <a:pt x="30156" y="15534"/>
                </a:cubicBezTo>
                <a:cubicBezTo>
                  <a:pt x="18914" y="21605"/>
                  <a:pt x="4704" y="27409"/>
                  <a:pt x="2169" y="41485"/>
                </a:cubicBezTo>
                <a:cubicBezTo>
                  <a:pt x="868" y="48691"/>
                  <a:pt x="1369" y="56329"/>
                  <a:pt x="1302" y="63635"/>
                </a:cubicBezTo>
                <a:cubicBezTo>
                  <a:pt x="1202" y="70206"/>
                  <a:pt x="1168" y="76777"/>
                  <a:pt x="1068" y="83349"/>
                </a:cubicBezTo>
                <a:cubicBezTo>
                  <a:pt x="968" y="91755"/>
                  <a:pt x="1" y="99694"/>
                  <a:pt x="5405" y="106832"/>
                </a:cubicBezTo>
                <a:cubicBezTo>
                  <a:pt x="7139" y="109134"/>
                  <a:pt x="9308" y="111002"/>
                  <a:pt x="11676" y="112636"/>
                </a:cubicBezTo>
                <a:cubicBezTo>
                  <a:pt x="17880" y="116739"/>
                  <a:pt x="24352" y="120375"/>
                  <a:pt x="30756" y="124211"/>
                </a:cubicBezTo>
                <a:cubicBezTo>
                  <a:pt x="37027" y="127981"/>
                  <a:pt x="42932" y="132451"/>
                  <a:pt x="49303" y="136053"/>
                </a:cubicBezTo>
                <a:cubicBezTo>
                  <a:pt x="53747" y="138561"/>
                  <a:pt x="58488" y="140200"/>
                  <a:pt x="63428" y="140200"/>
                </a:cubicBezTo>
                <a:cubicBezTo>
                  <a:pt x="65124" y="140200"/>
                  <a:pt x="66844" y="140007"/>
                  <a:pt x="68583" y="139589"/>
                </a:cubicBezTo>
                <a:cubicBezTo>
                  <a:pt x="75788" y="137821"/>
                  <a:pt x="82193" y="133418"/>
                  <a:pt x="88498" y="129715"/>
                </a:cubicBezTo>
                <a:cubicBezTo>
                  <a:pt x="95669" y="125479"/>
                  <a:pt x="102874" y="121243"/>
                  <a:pt x="110046" y="117040"/>
                </a:cubicBezTo>
                <a:cubicBezTo>
                  <a:pt x="115250" y="113971"/>
                  <a:pt x="120921" y="110635"/>
                  <a:pt x="123956" y="105198"/>
                </a:cubicBezTo>
                <a:cubicBezTo>
                  <a:pt x="127459" y="98860"/>
                  <a:pt x="126491" y="90554"/>
                  <a:pt x="126625" y="83549"/>
                </a:cubicBezTo>
                <a:cubicBezTo>
                  <a:pt x="126758" y="75176"/>
                  <a:pt x="126925" y="66804"/>
                  <a:pt x="127058" y="58398"/>
                </a:cubicBezTo>
                <a:cubicBezTo>
                  <a:pt x="127192" y="51059"/>
                  <a:pt x="128359" y="42686"/>
                  <a:pt x="125424" y="35715"/>
                </a:cubicBezTo>
                <a:cubicBezTo>
                  <a:pt x="123122" y="30177"/>
                  <a:pt x="118352" y="26174"/>
                  <a:pt x="113482" y="22939"/>
                </a:cubicBezTo>
                <a:cubicBezTo>
                  <a:pt x="107044" y="18669"/>
                  <a:pt x="100206" y="14966"/>
                  <a:pt x="93401" y="11364"/>
                </a:cubicBezTo>
                <a:cubicBezTo>
                  <a:pt x="86596" y="7761"/>
                  <a:pt x="79625" y="3825"/>
                  <a:pt x="72286" y="1423"/>
                </a:cubicBezTo>
                <a:cubicBezTo>
                  <a:pt x="69707" y="572"/>
                  <a:pt x="66989" y="1"/>
                  <a:pt x="64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8" name="Picture 4">
            <a:extLst>
              <a:ext uri="{FF2B5EF4-FFF2-40B4-BE49-F238E27FC236}">
                <a16:creationId xmlns:a16="http://schemas.microsoft.com/office/drawing/2014/main" id="{B7EFB751-A7DE-C698-2C4D-3A69744834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707" y="4400856"/>
            <a:ext cx="2925824" cy="2686956"/>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5B9225-E30E-0943-BBE3-EAC2BA64D711}"/>
              </a:ext>
            </a:extLst>
          </p:cNvPr>
          <p:cNvSpPr txBox="1"/>
          <p:nvPr/>
        </p:nvSpPr>
        <p:spPr>
          <a:xfrm>
            <a:off x="244345" y="39979"/>
            <a:ext cx="3220239" cy="553998"/>
          </a:xfrm>
          <a:prstGeom prst="rect">
            <a:avLst/>
          </a:prstGeom>
          <a:noFill/>
        </p:spPr>
        <p:txBody>
          <a:bodyPr wrap="square">
            <a:spAutoFit/>
          </a:bodyPr>
          <a:lstStyle/>
          <a:p>
            <a:r>
              <a:rPr lang="es-DO" sz="3000" b="1" spc="300" dirty="0">
                <a:solidFill>
                  <a:schemeClr val="bg1"/>
                </a:solidFill>
                <a:latin typeface="Arial" panose="020B0604020202020204" pitchFamily="34" charset="0"/>
                <a:cs typeface="Arial" panose="020B0604020202020204" pitchFamily="34" charset="0"/>
              </a:rPr>
              <a:t>SEGUIMOS…</a:t>
            </a:r>
            <a:endParaRPr lang="en-US" sz="3000" b="1" spc="3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FDBD9FB-D5F7-FDC9-AF90-612A002320D1}"/>
              </a:ext>
            </a:extLst>
          </p:cNvPr>
          <p:cNvSpPr txBox="1"/>
          <p:nvPr/>
        </p:nvSpPr>
        <p:spPr>
          <a:xfrm>
            <a:off x="1147435" y="442897"/>
            <a:ext cx="3045349" cy="400110"/>
          </a:xfrm>
          <a:prstGeom prst="rect">
            <a:avLst/>
          </a:prstGeom>
          <a:noFill/>
        </p:spPr>
        <p:txBody>
          <a:bodyPr wrap="square">
            <a:spAutoFit/>
          </a:bodyPr>
          <a:lstStyle/>
          <a:p>
            <a:r>
              <a:rPr lang="es-DO" sz="2000" dirty="0">
                <a:solidFill>
                  <a:srgbClr val="00B0F0"/>
                </a:solidFill>
                <a:latin typeface="Bahnschrift SemiCondensed" panose="020B0502040204020203" pitchFamily="34" charset="0"/>
                <a:cs typeface="Arial" panose="020B0604020202020204" pitchFamily="34" charset="0"/>
              </a:rPr>
              <a:t>Construyendo Futuro</a:t>
            </a:r>
            <a:endParaRPr lang="en-US" sz="2000" dirty="0">
              <a:solidFill>
                <a:srgbClr val="00B0F0"/>
              </a:solidFill>
              <a:latin typeface="Bahnschrift SemiCondensed" panose="020B0502040204020203" pitchFamily="34" charset="0"/>
              <a:cs typeface="Arial" panose="020B0604020202020204" pitchFamily="34" charset="0"/>
            </a:endParaRPr>
          </a:p>
        </p:txBody>
      </p:sp>
      <p:sp>
        <p:nvSpPr>
          <p:cNvPr id="31" name="Google Shape;676;p29">
            <a:extLst>
              <a:ext uri="{FF2B5EF4-FFF2-40B4-BE49-F238E27FC236}">
                <a16:creationId xmlns:a16="http://schemas.microsoft.com/office/drawing/2014/main" id="{E1DC48FD-596D-8C50-36AF-2C10DA65D26C}"/>
              </a:ext>
            </a:extLst>
          </p:cNvPr>
          <p:cNvSpPr txBox="1"/>
          <p:nvPr/>
        </p:nvSpPr>
        <p:spPr>
          <a:xfrm>
            <a:off x="788163" y="4390001"/>
            <a:ext cx="2825150" cy="302552"/>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defRPr/>
            </a:pPr>
            <a:r>
              <a:rPr lang="es-DO" sz="1600" b="1" u="sng" dirty="0">
                <a:ea typeface="Lato" charset="0"/>
                <a:cs typeface="Lato" charset="0"/>
              </a:rPr>
              <a:t>Standard-bore Sets EXT003​</a:t>
            </a:r>
          </a:p>
        </p:txBody>
      </p:sp>
      <p:sp>
        <p:nvSpPr>
          <p:cNvPr id="35" name="Google Shape;641;p29">
            <a:extLst>
              <a:ext uri="{FF2B5EF4-FFF2-40B4-BE49-F238E27FC236}">
                <a16:creationId xmlns:a16="http://schemas.microsoft.com/office/drawing/2014/main" id="{857B5697-78DB-8004-D812-1388C13B3CC3}"/>
              </a:ext>
            </a:extLst>
          </p:cNvPr>
          <p:cNvSpPr/>
          <p:nvPr/>
        </p:nvSpPr>
        <p:spPr>
          <a:xfrm>
            <a:off x="4143094" y="1047632"/>
            <a:ext cx="3148326" cy="2906311"/>
          </a:xfrm>
          <a:custGeom>
            <a:avLst/>
            <a:gdLst/>
            <a:ahLst/>
            <a:cxnLst/>
            <a:rect l="l" t="t" r="r" b="b"/>
            <a:pathLst>
              <a:path w="128359" h="140215" extrusionOk="0">
                <a:moveTo>
                  <a:pt x="64315" y="1325"/>
                </a:moveTo>
                <a:cubicBezTo>
                  <a:pt x="71321" y="1325"/>
                  <a:pt x="78044" y="5117"/>
                  <a:pt x="84160" y="8128"/>
                </a:cubicBezTo>
                <a:cubicBezTo>
                  <a:pt x="90932" y="11464"/>
                  <a:pt x="97603" y="15033"/>
                  <a:pt x="104141" y="18803"/>
                </a:cubicBezTo>
                <a:cubicBezTo>
                  <a:pt x="109645" y="22005"/>
                  <a:pt x="115516" y="25207"/>
                  <a:pt x="119953" y="29877"/>
                </a:cubicBezTo>
                <a:cubicBezTo>
                  <a:pt x="125190" y="35381"/>
                  <a:pt x="126024" y="42086"/>
                  <a:pt x="125924" y="49391"/>
                </a:cubicBezTo>
                <a:cubicBezTo>
                  <a:pt x="125823" y="57030"/>
                  <a:pt x="125657"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4" y="119908"/>
                  <a:pt x="96369" y="123544"/>
                </a:cubicBezTo>
                <a:cubicBezTo>
                  <a:pt x="90031" y="127280"/>
                  <a:pt x="83760" y="131216"/>
                  <a:pt x="77255" y="134686"/>
                </a:cubicBezTo>
                <a:cubicBezTo>
                  <a:pt x="72642" y="137133"/>
                  <a:pt x="67846" y="138867"/>
                  <a:pt x="62867" y="138867"/>
                </a:cubicBezTo>
                <a:cubicBezTo>
                  <a:pt x="60790" y="138867"/>
                  <a:pt x="58681" y="138565"/>
                  <a:pt x="56541" y="137888"/>
                </a:cubicBezTo>
                <a:cubicBezTo>
                  <a:pt x="49936" y="135786"/>
                  <a:pt x="44432" y="131283"/>
                  <a:pt x="38695" y="127580"/>
                </a:cubicBezTo>
                <a:cubicBezTo>
                  <a:pt x="32890" y="123811"/>
                  <a:pt x="26853" y="120409"/>
                  <a:pt x="20949" y="116873"/>
                </a:cubicBezTo>
                <a:cubicBezTo>
                  <a:pt x="18046" y="115138"/>
                  <a:pt x="15144" y="113370"/>
                  <a:pt x="12342" y="111502"/>
                </a:cubicBezTo>
                <a:cubicBezTo>
                  <a:pt x="5704" y="106966"/>
                  <a:pt x="2002" y="100094"/>
                  <a:pt x="2302" y="92055"/>
                </a:cubicBezTo>
                <a:cubicBezTo>
                  <a:pt x="2736" y="79179"/>
                  <a:pt x="2569" y="66237"/>
                  <a:pt x="2769" y="53327"/>
                </a:cubicBezTo>
                <a:cubicBezTo>
                  <a:pt x="2869" y="46356"/>
                  <a:pt x="2802" y="39050"/>
                  <a:pt x="6972" y="33113"/>
                </a:cubicBezTo>
                <a:cubicBezTo>
                  <a:pt x="10608" y="27909"/>
                  <a:pt x="16279" y="24607"/>
                  <a:pt x="21716" y="21605"/>
                </a:cubicBezTo>
                <a:cubicBezTo>
                  <a:pt x="28320" y="18002"/>
                  <a:pt x="34959" y="14433"/>
                  <a:pt x="41597" y="10864"/>
                </a:cubicBezTo>
                <a:cubicBezTo>
                  <a:pt x="44999" y="9029"/>
                  <a:pt x="48401" y="7161"/>
                  <a:pt x="51837" y="5326"/>
                </a:cubicBezTo>
                <a:cubicBezTo>
                  <a:pt x="55240" y="3492"/>
                  <a:pt x="58842" y="1724"/>
                  <a:pt x="62745" y="1390"/>
                </a:cubicBezTo>
                <a:cubicBezTo>
                  <a:pt x="63270" y="1346"/>
                  <a:pt x="63793" y="1325"/>
                  <a:pt x="64315"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4" y="27409"/>
                  <a:pt x="2168" y="41486"/>
                </a:cubicBezTo>
                <a:cubicBezTo>
                  <a:pt x="901" y="48691"/>
                  <a:pt x="1401" y="56329"/>
                  <a:pt x="1301" y="63635"/>
                </a:cubicBezTo>
                <a:cubicBezTo>
                  <a:pt x="1234" y="70206"/>
                  <a:pt x="1168" y="76777"/>
                  <a:pt x="1101" y="83349"/>
                </a:cubicBezTo>
                <a:cubicBezTo>
                  <a:pt x="968"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9"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4" y="140214"/>
                  <a:pt x="66870" y="140017"/>
                  <a:pt x="68616" y="139589"/>
                </a:cubicBezTo>
                <a:cubicBezTo>
                  <a:pt x="75821" y="137854"/>
                  <a:pt x="82192" y="133418"/>
                  <a:pt x="88497" y="129715"/>
                </a:cubicBezTo>
                <a:cubicBezTo>
                  <a:pt x="95702" y="125479"/>
                  <a:pt x="102874" y="121276"/>
                  <a:pt x="110079" y="117040"/>
                </a:cubicBezTo>
                <a:cubicBezTo>
                  <a:pt x="115283" y="113971"/>
                  <a:pt x="120953" y="110668"/>
                  <a:pt x="123955" y="105198"/>
                </a:cubicBezTo>
                <a:cubicBezTo>
                  <a:pt x="127491" y="98860"/>
                  <a:pt x="126524" y="90554"/>
                  <a:pt x="126624" y="83582"/>
                </a:cubicBezTo>
                <a:cubicBezTo>
                  <a:pt x="126791" y="75176"/>
                  <a:pt x="126924" y="66804"/>
                  <a:pt x="127091" y="58398"/>
                </a:cubicBezTo>
                <a:cubicBezTo>
                  <a:pt x="127224" y="51059"/>
                  <a:pt x="128359" y="42686"/>
                  <a:pt x="125457" y="35715"/>
                </a:cubicBezTo>
                <a:cubicBezTo>
                  <a:pt x="123122" y="30177"/>
                  <a:pt x="118385" y="26208"/>
                  <a:pt x="113481" y="22939"/>
                </a:cubicBezTo>
                <a:cubicBezTo>
                  <a:pt x="107077" y="18669"/>
                  <a:pt x="100239" y="14967"/>
                  <a:pt x="93434" y="11364"/>
                </a:cubicBezTo>
                <a:cubicBezTo>
                  <a:pt x="86629" y="7761"/>
                  <a:pt x="79624" y="3825"/>
                  <a:pt x="72285" y="1423"/>
                </a:cubicBezTo>
                <a:cubicBezTo>
                  <a:pt x="69707" y="573"/>
                  <a:pt x="67008" y="1"/>
                  <a:pt x="64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TextBox 36">
            <a:extLst>
              <a:ext uri="{FF2B5EF4-FFF2-40B4-BE49-F238E27FC236}">
                <a16:creationId xmlns:a16="http://schemas.microsoft.com/office/drawing/2014/main" id="{47FD6B26-A764-7A4F-C313-DB2D306D8608}"/>
              </a:ext>
            </a:extLst>
          </p:cNvPr>
          <p:cNvSpPr txBox="1"/>
          <p:nvPr/>
        </p:nvSpPr>
        <p:spPr>
          <a:xfrm>
            <a:off x="4662614" y="87781"/>
            <a:ext cx="3504481" cy="400110"/>
          </a:xfrm>
          <a:prstGeom prst="rect">
            <a:avLst/>
          </a:prstGeom>
          <a:noFill/>
        </p:spPr>
        <p:txBody>
          <a:bodyPr wrap="square" rtlCol="0">
            <a:spAutoFit/>
          </a:bodyPr>
          <a:lstStyle/>
          <a:p>
            <a:r>
              <a:rPr lang="es-DO" sz="2000" b="1" dirty="0">
                <a:solidFill>
                  <a:schemeClr val="bg1"/>
                </a:solidFill>
                <a:latin typeface="Arial Nova Cond" panose="020B0506020202020204" pitchFamily="34" charset="0"/>
              </a:rPr>
              <a:t>Proyectos Completados</a:t>
            </a:r>
          </a:p>
        </p:txBody>
      </p:sp>
      <p:sp>
        <p:nvSpPr>
          <p:cNvPr id="30" name="Google Shape;674;p29">
            <a:extLst>
              <a:ext uri="{FF2B5EF4-FFF2-40B4-BE49-F238E27FC236}">
                <a16:creationId xmlns:a16="http://schemas.microsoft.com/office/drawing/2014/main" id="{D221950E-692E-EC90-63AB-6335F9F579EA}"/>
              </a:ext>
            </a:extLst>
          </p:cNvPr>
          <p:cNvSpPr txBox="1"/>
          <p:nvPr/>
        </p:nvSpPr>
        <p:spPr>
          <a:xfrm>
            <a:off x="480980" y="857871"/>
            <a:ext cx="3414281" cy="390783"/>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defRPr/>
            </a:pPr>
            <a:r>
              <a:rPr lang="es-DO" sz="1600" b="1" u="sng" dirty="0">
                <a:solidFill>
                  <a:schemeClr val="bg1"/>
                </a:solidFill>
                <a:ea typeface="Lato" charset="0"/>
                <a:cs typeface="Lato" charset="0"/>
              </a:rPr>
              <a:t>Proyecto Reemplazo de Canoas​</a:t>
            </a:r>
            <a:endParaRPr lang="en-US" sz="1600" b="1" u="sng" dirty="0">
              <a:solidFill>
                <a:schemeClr val="bg1"/>
              </a:solidFill>
              <a:ea typeface="Lato" charset="0"/>
              <a:cs typeface="Lato" charset="0"/>
              <a:sym typeface="Roboto"/>
            </a:endParaRPr>
          </a:p>
        </p:txBody>
      </p:sp>
      <p:sp>
        <p:nvSpPr>
          <p:cNvPr id="110" name="Rectangle 109">
            <a:extLst>
              <a:ext uri="{FF2B5EF4-FFF2-40B4-BE49-F238E27FC236}">
                <a16:creationId xmlns:a16="http://schemas.microsoft.com/office/drawing/2014/main" id="{2F1AC0DB-0D73-5032-D426-F489A6ECE606}"/>
              </a:ext>
            </a:extLst>
          </p:cNvPr>
          <p:cNvSpPr/>
          <p:nvPr/>
        </p:nvSpPr>
        <p:spPr>
          <a:xfrm>
            <a:off x="78093" y="5141069"/>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1" name="Rectangle 110">
            <a:extLst>
              <a:ext uri="{FF2B5EF4-FFF2-40B4-BE49-F238E27FC236}">
                <a16:creationId xmlns:a16="http://schemas.microsoft.com/office/drawing/2014/main" id="{17341489-EEB3-E04C-3690-F25BA438D6C2}"/>
              </a:ext>
            </a:extLst>
          </p:cNvPr>
          <p:cNvSpPr/>
          <p:nvPr/>
        </p:nvSpPr>
        <p:spPr>
          <a:xfrm>
            <a:off x="78093" y="6253995"/>
            <a:ext cx="108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2" name="Rectangle 111">
            <a:extLst>
              <a:ext uri="{FF2B5EF4-FFF2-40B4-BE49-F238E27FC236}">
                <a16:creationId xmlns:a16="http://schemas.microsoft.com/office/drawing/2014/main" id="{510E7C76-411A-2715-C94B-CCDD741E3C8F}"/>
              </a:ext>
            </a:extLst>
          </p:cNvPr>
          <p:cNvSpPr/>
          <p:nvPr/>
        </p:nvSpPr>
        <p:spPr>
          <a:xfrm>
            <a:off x="78247" y="7247771"/>
            <a:ext cx="108000" cy="90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3" name="Rectangle 112">
            <a:extLst>
              <a:ext uri="{FF2B5EF4-FFF2-40B4-BE49-F238E27FC236}">
                <a16:creationId xmlns:a16="http://schemas.microsoft.com/office/drawing/2014/main" id="{FD3A2F16-5D8E-4C77-2701-6C159A63CC8D}"/>
              </a:ext>
            </a:extLst>
          </p:cNvPr>
          <p:cNvSpPr/>
          <p:nvPr/>
        </p:nvSpPr>
        <p:spPr>
          <a:xfrm>
            <a:off x="78247" y="8360698"/>
            <a:ext cx="108000" cy="90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6" name="Rectangle 115">
            <a:extLst>
              <a:ext uri="{FF2B5EF4-FFF2-40B4-BE49-F238E27FC236}">
                <a16:creationId xmlns:a16="http://schemas.microsoft.com/office/drawing/2014/main" id="{E8D66188-C8FA-ADE2-4D77-B2A673B70A45}"/>
              </a:ext>
            </a:extLst>
          </p:cNvPr>
          <p:cNvSpPr/>
          <p:nvPr/>
        </p:nvSpPr>
        <p:spPr>
          <a:xfrm>
            <a:off x="65488" y="9427647"/>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Right Triangle 120">
            <a:extLst>
              <a:ext uri="{FF2B5EF4-FFF2-40B4-BE49-F238E27FC236}">
                <a16:creationId xmlns:a16="http://schemas.microsoft.com/office/drawing/2014/main" id="{07A08313-0B70-74EC-269B-5DB793CB95F9}"/>
              </a:ext>
            </a:extLst>
          </p:cNvPr>
          <p:cNvSpPr/>
          <p:nvPr/>
        </p:nvSpPr>
        <p:spPr>
          <a:xfrm rot="16200000">
            <a:off x="6192698" y="9426180"/>
            <a:ext cx="749894" cy="2413406"/>
          </a:xfrm>
          <a:prstGeom prst="rtTriangle">
            <a:avLst/>
          </a:prstGeom>
          <a:solidFill>
            <a:schemeClr val="tx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7" name="Google Shape;641;p29">
            <a:extLst>
              <a:ext uri="{FF2B5EF4-FFF2-40B4-BE49-F238E27FC236}">
                <a16:creationId xmlns:a16="http://schemas.microsoft.com/office/drawing/2014/main" id="{FA8626B7-2667-5878-18EA-CB489C209872}"/>
              </a:ext>
            </a:extLst>
          </p:cNvPr>
          <p:cNvSpPr/>
          <p:nvPr/>
        </p:nvSpPr>
        <p:spPr>
          <a:xfrm>
            <a:off x="4165331" y="4304238"/>
            <a:ext cx="3148326" cy="2906311"/>
          </a:xfrm>
          <a:custGeom>
            <a:avLst/>
            <a:gdLst/>
            <a:ahLst/>
            <a:cxnLst/>
            <a:rect l="l" t="t" r="r" b="b"/>
            <a:pathLst>
              <a:path w="128359" h="140215" extrusionOk="0">
                <a:moveTo>
                  <a:pt x="64315" y="1325"/>
                </a:moveTo>
                <a:cubicBezTo>
                  <a:pt x="71321" y="1325"/>
                  <a:pt x="78044" y="5117"/>
                  <a:pt x="84160" y="8128"/>
                </a:cubicBezTo>
                <a:cubicBezTo>
                  <a:pt x="90932" y="11464"/>
                  <a:pt x="97603" y="15033"/>
                  <a:pt x="104141" y="18803"/>
                </a:cubicBezTo>
                <a:cubicBezTo>
                  <a:pt x="109645" y="22005"/>
                  <a:pt x="115516" y="25207"/>
                  <a:pt x="119953" y="29877"/>
                </a:cubicBezTo>
                <a:cubicBezTo>
                  <a:pt x="125190" y="35381"/>
                  <a:pt x="126024" y="42086"/>
                  <a:pt x="125924" y="49391"/>
                </a:cubicBezTo>
                <a:cubicBezTo>
                  <a:pt x="125823" y="57030"/>
                  <a:pt x="125657"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4" y="119908"/>
                  <a:pt x="96369" y="123544"/>
                </a:cubicBezTo>
                <a:cubicBezTo>
                  <a:pt x="90031" y="127280"/>
                  <a:pt x="83760" y="131216"/>
                  <a:pt x="77255" y="134686"/>
                </a:cubicBezTo>
                <a:cubicBezTo>
                  <a:pt x="72642" y="137133"/>
                  <a:pt x="67846" y="138867"/>
                  <a:pt x="62867" y="138867"/>
                </a:cubicBezTo>
                <a:cubicBezTo>
                  <a:pt x="60790" y="138867"/>
                  <a:pt x="58681" y="138565"/>
                  <a:pt x="56541" y="137888"/>
                </a:cubicBezTo>
                <a:cubicBezTo>
                  <a:pt x="49936" y="135786"/>
                  <a:pt x="44432" y="131283"/>
                  <a:pt x="38695" y="127580"/>
                </a:cubicBezTo>
                <a:cubicBezTo>
                  <a:pt x="32890" y="123811"/>
                  <a:pt x="26853" y="120409"/>
                  <a:pt x="20949" y="116873"/>
                </a:cubicBezTo>
                <a:cubicBezTo>
                  <a:pt x="18046" y="115138"/>
                  <a:pt x="15144" y="113370"/>
                  <a:pt x="12342" y="111502"/>
                </a:cubicBezTo>
                <a:cubicBezTo>
                  <a:pt x="5704" y="106966"/>
                  <a:pt x="2002" y="100094"/>
                  <a:pt x="2302" y="92055"/>
                </a:cubicBezTo>
                <a:cubicBezTo>
                  <a:pt x="2736" y="79179"/>
                  <a:pt x="2569" y="66237"/>
                  <a:pt x="2769" y="53327"/>
                </a:cubicBezTo>
                <a:cubicBezTo>
                  <a:pt x="2869" y="46356"/>
                  <a:pt x="2802" y="39050"/>
                  <a:pt x="6972" y="33113"/>
                </a:cubicBezTo>
                <a:cubicBezTo>
                  <a:pt x="10608" y="27909"/>
                  <a:pt x="16279" y="24607"/>
                  <a:pt x="21716" y="21605"/>
                </a:cubicBezTo>
                <a:cubicBezTo>
                  <a:pt x="28320" y="18002"/>
                  <a:pt x="34959" y="14433"/>
                  <a:pt x="41597" y="10864"/>
                </a:cubicBezTo>
                <a:cubicBezTo>
                  <a:pt x="44999" y="9029"/>
                  <a:pt x="48401" y="7161"/>
                  <a:pt x="51837" y="5326"/>
                </a:cubicBezTo>
                <a:cubicBezTo>
                  <a:pt x="55240" y="3492"/>
                  <a:pt x="58842" y="1724"/>
                  <a:pt x="62745" y="1390"/>
                </a:cubicBezTo>
                <a:cubicBezTo>
                  <a:pt x="63270" y="1346"/>
                  <a:pt x="63793" y="1325"/>
                  <a:pt x="64315"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4" y="27409"/>
                  <a:pt x="2168" y="41486"/>
                </a:cubicBezTo>
                <a:cubicBezTo>
                  <a:pt x="901" y="48691"/>
                  <a:pt x="1401" y="56329"/>
                  <a:pt x="1301" y="63635"/>
                </a:cubicBezTo>
                <a:cubicBezTo>
                  <a:pt x="1234" y="70206"/>
                  <a:pt x="1168" y="76777"/>
                  <a:pt x="1101" y="83349"/>
                </a:cubicBezTo>
                <a:cubicBezTo>
                  <a:pt x="968"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9"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4" y="140214"/>
                  <a:pt x="66870" y="140017"/>
                  <a:pt x="68616" y="139589"/>
                </a:cubicBezTo>
                <a:cubicBezTo>
                  <a:pt x="75821" y="137854"/>
                  <a:pt x="82192" y="133418"/>
                  <a:pt x="88497" y="129715"/>
                </a:cubicBezTo>
                <a:cubicBezTo>
                  <a:pt x="95702" y="125479"/>
                  <a:pt x="102874" y="121276"/>
                  <a:pt x="110079" y="117040"/>
                </a:cubicBezTo>
                <a:cubicBezTo>
                  <a:pt x="115283" y="113971"/>
                  <a:pt x="120953" y="110668"/>
                  <a:pt x="123955" y="105198"/>
                </a:cubicBezTo>
                <a:cubicBezTo>
                  <a:pt x="127491" y="98860"/>
                  <a:pt x="126524" y="90554"/>
                  <a:pt x="126624" y="83582"/>
                </a:cubicBezTo>
                <a:cubicBezTo>
                  <a:pt x="126791" y="75176"/>
                  <a:pt x="126924" y="66804"/>
                  <a:pt x="127091" y="58398"/>
                </a:cubicBezTo>
                <a:cubicBezTo>
                  <a:pt x="127224" y="51059"/>
                  <a:pt x="128359" y="42686"/>
                  <a:pt x="125457" y="35715"/>
                </a:cubicBezTo>
                <a:cubicBezTo>
                  <a:pt x="123122" y="30177"/>
                  <a:pt x="118385" y="26208"/>
                  <a:pt x="113481" y="22939"/>
                </a:cubicBezTo>
                <a:cubicBezTo>
                  <a:pt x="107077" y="18669"/>
                  <a:pt x="100239" y="14967"/>
                  <a:pt x="93434" y="11364"/>
                </a:cubicBezTo>
                <a:cubicBezTo>
                  <a:pt x="86629" y="7761"/>
                  <a:pt x="79624" y="3825"/>
                  <a:pt x="72285" y="1423"/>
                </a:cubicBezTo>
                <a:cubicBezTo>
                  <a:pt x="69707" y="573"/>
                  <a:pt x="67008" y="1"/>
                  <a:pt x="64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74;p29">
            <a:extLst>
              <a:ext uri="{FF2B5EF4-FFF2-40B4-BE49-F238E27FC236}">
                <a16:creationId xmlns:a16="http://schemas.microsoft.com/office/drawing/2014/main" id="{0DDA0A8A-2E33-15C4-9C23-31105C1F4145}"/>
              </a:ext>
            </a:extLst>
          </p:cNvPr>
          <p:cNvSpPr txBox="1"/>
          <p:nvPr/>
        </p:nvSpPr>
        <p:spPr>
          <a:xfrm>
            <a:off x="184697" y="7374143"/>
            <a:ext cx="3614760" cy="676290"/>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s-DO" sz="1600" b="1" u="sng" dirty="0">
                <a:ea typeface="Lato" charset="0"/>
                <a:cs typeface="Lato" charset="0"/>
              </a:rPr>
              <a:t>Safety Vision System EXT005</a:t>
            </a:r>
            <a:endParaRPr lang="en-US" sz="1600" b="1" u="sng" dirty="0">
              <a:ea typeface="Lato" charset="0"/>
              <a:cs typeface="Lato" charset="0"/>
              <a:sym typeface="Roboto"/>
            </a:endParaRPr>
          </a:p>
        </p:txBody>
      </p:sp>
      <p:sp>
        <p:nvSpPr>
          <p:cNvPr id="16" name="Google Shape;641;p29">
            <a:extLst>
              <a:ext uri="{FF2B5EF4-FFF2-40B4-BE49-F238E27FC236}">
                <a16:creationId xmlns:a16="http://schemas.microsoft.com/office/drawing/2014/main" id="{EE75F052-687D-19A5-0D44-82641975848B}"/>
              </a:ext>
            </a:extLst>
          </p:cNvPr>
          <p:cNvSpPr/>
          <p:nvPr/>
        </p:nvSpPr>
        <p:spPr>
          <a:xfrm>
            <a:off x="4209469" y="7479757"/>
            <a:ext cx="3148326" cy="2906311"/>
          </a:xfrm>
          <a:custGeom>
            <a:avLst/>
            <a:gdLst/>
            <a:ahLst/>
            <a:cxnLst/>
            <a:rect l="l" t="t" r="r" b="b"/>
            <a:pathLst>
              <a:path w="128359" h="140215" extrusionOk="0">
                <a:moveTo>
                  <a:pt x="64315" y="1325"/>
                </a:moveTo>
                <a:cubicBezTo>
                  <a:pt x="71321" y="1325"/>
                  <a:pt x="78044" y="5117"/>
                  <a:pt x="84160" y="8128"/>
                </a:cubicBezTo>
                <a:cubicBezTo>
                  <a:pt x="90932" y="11464"/>
                  <a:pt x="97603" y="15033"/>
                  <a:pt x="104141" y="18803"/>
                </a:cubicBezTo>
                <a:cubicBezTo>
                  <a:pt x="109645" y="22005"/>
                  <a:pt x="115516" y="25207"/>
                  <a:pt x="119953" y="29877"/>
                </a:cubicBezTo>
                <a:cubicBezTo>
                  <a:pt x="125190" y="35381"/>
                  <a:pt x="126024" y="42086"/>
                  <a:pt x="125924" y="49391"/>
                </a:cubicBezTo>
                <a:cubicBezTo>
                  <a:pt x="125823" y="57030"/>
                  <a:pt x="125657"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4" y="119908"/>
                  <a:pt x="96369" y="123544"/>
                </a:cubicBezTo>
                <a:cubicBezTo>
                  <a:pt x="90031" y="127280"/>
                  <a:pt x="83760" y="131216"/>
                  <a:pt x="77255" y="134686"/>
                </a:cubicBezTo>
                <a:cubicBezTo>
                  <a:pt x="72642" y="137133"/>
                  <a:pt x="67846" y="138867"/>
                  <a:pt x="62867" y="138867"/>
                </a:cubicBezTo>
                <a:cubicBezTo>
                  <a:pt x="60790" y="138867"/>
                  <a:pt x="58681" y="138565"/>
                  <a:pt x="56541" y="137888"/>
                </a:cubicBezTo>
                <a:cubicBezTo>
                  <a:pt x="49936" y="135786"/>
                  <a:pt x="44432" y="131283"/>
                  <a:pt x="38695" y="127580"/>
                </a:cubicBezTo>
                <a:cubicBezTo>
                  <a:pt x="32890" y="123811"/>
                  <a:pt x="26853" y="120409"/>
                  <a:pt x="20949" y="116873"/>
                </a:cubicBezTo>
                <a:cubicBezTo>
                  <a:pt x="18046" y="115138"/>
                  <a:pt x="15144" y="113370"/>
                  <a:pt x="12342" y="111502"/>
                </a:cubicBezTo>
                <a:cubicBezTo>
                  <a:pt x="5704" y="106966"/>
                  <a:pt x="2002" y="100094"/>
                  <a:pt x="2302" y="92055"/>
                </a:cubicBezTo>
                <a:cubicBezTo>
                  <a:pt x="2736" y="79179"/>
                  <a:pt x="2569" y="66237"/>
                  <a:pt x="2769" y="53327"/>
                </a:cubicBezTo>
                <a:cubicBezTo>
                  <a:pt x="2869" y="46356"/>
                  <a:pt x="2802" y="39050"/>
                  <a:pt x="6972" y="33113"/>
                </a:cubicBezTo>
                <a:cubicBezTo>
                  <a:pt x="10608" y="27909"/>
                  <a:pt x="16279" y="24607"/>
                  <a:pt x="21716" y="21605"/>
                </a:cubicBezTo>
                <a:cubicBezTo>
                  <a:pt x="28320" y="18002"/>
                  <a:pt x="34959" y="14433"/>
                  <a:pt x="41597" y="10864"/>
                </a:cubicBezTo>
                <a:cubicBezTo>
                  <a:pt x="44999" y="9029"/>
                  <a:pt x="48401" y="7161"/>
                  <a:pt x="51837" y="5326"/>
                </a:cubicBezTo>
                <a:cubicBezTo>
                  <a:pt x="55240" y="3492"/>
                  <a:pt x="58842" y="1724"/>
                  <a:pt x="62745" y="1390"/>
                </a:cubicBezTo>
                <a:cubicBezTo>
                  <a:pt x="63270" y="1346"/>
                  <a:pt x="63793" y="1325"/>
                  <a:pt x="64315"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4" y="27409"/>
                  <a:pt x="2168" y="41486"/>
                </a:cubicBezTo>
                <a:cubicBezTo>
                  <a:pt x="901" y="48691"/>
                  <a:pt x="1401" y="56329"/>
                  <a:pt x="1301" y="63635"/>
                </a:cubicBezTo>
                <a:cubicBezTo>
                  <a:pt x="1234" y="70206"/>
                  <a:pt x="1168" y="76777"/>
                  <a:pt x="1101" y="83349"/>
                </a:cubicBezTo>
                <a:cubicBezTo>
                  <a:pt x="968"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9"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4" y="140214"/>
                  <a:pt x="66870" y="140017"/>
                  <a:pt x="68616" y="139589"/>
                </a:cubicBezTo>
                <a:cubicBezTo>
                  <a:pt x="75821" y="137854"/>
                  <a:pt x="82192" y="133418"/>
                  <a:pt x="88497" y="129715"/>
                </a:cubicBezTo>
                <a:cubicBezTo>
                  <a:pt x="95702" y="125479"/>
                  <a:pt x="102874" y="121276"/>
                  <a:pt x="110079" y="117040"/>
                </a:cubicBezTo>
                <a:cubicBezTo>
                  <a:pt x="115283" y="113971"/>
                  <a:pt x="120953" y="110668"/>
                  <a:pt x="123955" y="105198"/>
                </a:cubicBezTo>
                <a:cubicBezTo>
                  <a:pt x="127491" y="98860"/>
                  <a:pt x="126524" y="90554"/>
                  <a:pt x="126624" y="83582"/>
                </a:cubicBezTo>
                <a:cubicBezTo>
                  <a:pt x="126791" y="75176"/>
                  <a:pt x="126924" y="66804"/>
                  <a:pt x="127091" y="58398"/>
                </a:cubicBezTo>
                <a:cubicBezTo>
                  <a:pt x="127224" y="51059"/>
                  <a:pt x="128359" y="42686"/>
                  <a:pt x="125457" y="35715"/>
                </a:cubicBezTo>
                <a:cubicBezTo>
                  <a:pt x="123122" y="30177"/>
                  <a:pt x="118385" y="26208"/>
                  <a:pt x="113481" y="22939"/>
                </a:cubicBezTo>
                <a:cubicBezTo>
                  <a:pt x="107077" y="18669"/>
                  <a:pt x="100239" y="14967"/>
                  <a:pt x="93434" y="11364"/>
                </a:cubicBezTo>
                <a:cubicBezTo>
                  <a:pt x="86629" y="7761"/>
                  <a:pt x="79624" y="3825"/>
                  <a:pt x="72285" y="1423"/>
                </a:cubicBezTo>
                <a:cubicBezTo>
                  <a:pt x="69707" y="573"/>
                  <a:pt x="67008" y="1"/>
                  <a:pt x="64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TextBox 31">
            <a:extLst>
              <a:ext uri="{FF2B5EF4-FFF2-40B4-BE49-F238E27FC236}">
                <a16:creationId xmlns:a16="http://schemas.microsoft.com/office/drawing/2014/main" id="{07E6FCB7-3785-DD2F-EDBC-429F2915CFC9}"/>
              </a:ext>
            </a:extLst>
          </p:cNvPr>
          <p:cNvSpPr txBox="1"/>
          <p:nvPr/>
        </p:nvSpPr>
        <p:spPr>
          <a:xfrm>
            <a:off x="406828" y="1156385"/>
            <a:ext cx="3728206" cy="2923877"/>
          </a:xfrm>
          <a:prstGeom prst="rect">
            <a:avLst/>
          </a:prstGeom>
          <a:noFill/>
        </p:spPr>
        <p:txBody>
          <a:bodyPr wrap="square">
            <a:spAutoFit/>
          </a:bodyPr>
          <a:lstStyle/>
          <a:p>
            <a:pPr algn="just" rtl="0" fontAlgn="base"/>
            <a:r>
              <a:rPr lang="es-ES" sz="1400" b="1" i="0" u="none" strike="noStrike" dirty="0">
                <a:solidFill>
                  <a:schemeClr val="bg1"/>
                </a:solidFill>
                <a:effectLst/>
                <a:latin typeface="Arial Nova Cond" panose="020B0506020202020204" pitchFamily="34" charset="0"/>
              </a:rPr>
              <a:t>Descripción: </a:t>
            </a:r>
          </a:p>
          <a:p>
            <a:pPr algn="just" rtl="0" fontAlgn="base"/>
            <a:endParaRPr lang="es-ES" sz="1400" b="1" i="0" u="none" strike="noStrike" dirty="0">
              <a:solidFill>
                <a:schemeClr val="bg1"/>
              </a:solidFill>
              <a:effectLst/>
              <a:latin typeface="Arial Nova Cond" panose="020B0506020202020204" pitchFamily="34" charset="0"/>
            </a:endParaRPr>
          </a:p>
          <a:p>
            <a:pPr algn="just" rtl="0" fontAlgn="base"/>
            <a:r>
              <a:rPr lang="es-ES" sz="1400" i="0" u="none" strike="noStrike" dirty="0">
                <a:solidFill>
                  <a:schemeClr val="bg1"/>
                </a:solidFill>
                <a:effectLst/>
                <a:latin typeface="Arial Nova Cond" panose="020B0506020202020204" pitchFamily="34" charset="0"/>
              </a:rPr>
              <a:t>Modificación y actualización de Canoas utilizadas como contenedor de tubos. Estas ayuda a optimizar el espacio en el </a:t>
            </a:r>
            <a:r>
              <a:rPr lang="es-ES" sz="1400" dirty="0">
                <a:solidFill>
                  <a:schemeClr val="bg1"/>
                </a:solidFill>
                <a:latin typeface="Arial Nova Cond" panose="020B0506020202020204" pitchFamily="34" charset="0"/>
              </a:rPr>
              <a:t>L</a:t>
            </a:r>
            <a:r>
              <a:rPr lang="es-ES" sz="1400" i="0" u="none" strike="noStrike" dirty="0">
                <a:solidFill>
                  <a:schemeClr val="bg1"/>
                </a:solidFill>
                <a:effectLst/>
                <a:latin typeface="Arial Nova Cond" panose="020B0506020202020204" pitchFamily="34" charset="0"/>
              </a:rPr>
              <a:t>ayout de las líneas de manufactura. </a:t>
            </a:r>
          </a:p>
          <a:p>
            <a:pPr algn="just" rtl="0" fontAlgn="base"/>
            <a:endParaRPr lang="es-ES" sz="1400" b="1" i="0" u="none" strike="noStrike" dirty="0">
              <a:solidFill>
                <a:schemeClr val="bg1"/>
              </a:solidFill>
              <a:effectLst/>
              <a:latin typeface="Arial Nova Cond" panose="020B0506020202020204" pitchFamily="34" charset="0"/>
            </a:endParaRPr>
          </a:p>
          <a:p>
            <a:pPr algn="just" rtl="0" fontAlgn="base"/>
            <a:r>
              <a:rPr lang="es-ES" sz="1400" b="1" i="0" u="none" strike="noStrike" dirty="0">
                <a:solidFill>
                  <a:schemeClr val="bg1"/>
                </a:solidFill>
                <a:effectLst/>
                <a:latin typeface="Arial Nova Cond" panose="020B0506020202020204" pitchFamily="34" charset="0"/>
              </a:rPr>
              <a:t>Beneficios:</a:t>
            </a:r>
          </a:p>
          <a:p>
            <a:pPr algn="just" rtl="0" fontAlgn="base"/>
            <a:endParaRPr lang="es-ES" sz="1400" b="1" i="0" u="none" strike="noStrike" dirty="0">
              <a:solidFill>
                <a:schemeClr val="bg1"/>
              </a:solidFill>
              <a:effectLst/>
              <a:latin typeface="Arial Nova Cond" panose="020B0506020202020204" pitchFamily="34" charset="0"/>
            </a:endParaRPr>
          </a:p>
          <a:p>
            <a:pPr marL="171450" indent="-171450" algn="just" fontAlgn="base">
              <a:buFont typeface="Arial" panose="020B0604020202020204" pitchFamily="34" charset="0"/>
              <a:buChar char="•"/>
            </a:pPr>
            <a:r>
              <a:rPr lang="en-US" sz="1400" dirty="0">
                <a:solidFill>
                  <a:schemeClr val="bg1"/>
                </a:solidFill>
                <a:latin typeface="Arial Nova Cond" panose="020B0506020202020204" pitchFamily="34" charset="0"/>
              </a:rPr>
              <a:t>Elimina el Riesgo de EHS ​de Pasillo Bloqueado.​</a:t>
            </a:r>
          </a:p>
          <a:p>
            <a:pPr marL="171450" indent="-171450" algn="just" fontAlgn="base">
              <a:buFont typeface="Arial" panose="020B0604020202020204" pitchFamily="34" charset="0"/>
              <a:buChar char="•"/>
            </a:pPr>
            <a:r>
              <a:rPr lang="en-US" sz="1400" dirty="0">
                <a:solidFill>
                  <a:schemeClr val="bg1"/>
                </a:solidFill>
                <a:latin typeface="Arial Nova Cond" panose="020B0506020202020204" pitchFamily="34" charset="0"/>
              </a:rPr>
              <a:t>Aumenta espacio disponible en el area de Producción.</a:t>
            </a:r>
            <a:endParaRPr lang="es-ES" sz="1400" dirty="0">
              <a:solidFill>
                <a:schemeClr val="bg1"/>
              </a:solidFill>
              <a:latin typeface="Arial Nova Cond" panose="020B0506020202020204" pitchFamily="34" charset="0"/>
            </a:endParaRPr>
          </a:p>
          <a:p>
            <a:pPr algn="just" rtl="0" fontAlgn="base"/>
            <a:endParaRPr lang="es-ES" sz="1600" b="1" i="0" u="none" strike="noStrike" dirty="0">
              <a:solidFill>
                <a:schemeClr val="bg1"/>
              </a:solidFill>
              <a:effectLst/>
              <a:latin typeface="Arial Nova Cond" panose="020B0506020202020204" pitchFamily="34" charset="0"/>
            </a:endParaRPr>
          </a:p>
        </p:txBody>
      </p:sp>
      <p:sp>
        <p:nvSpPr>
          <p:cNvPr id="5" name="TextBox 4">
            <a:extLst>
              <a:ext uri="{FF2B5EF4-FFF2-40B4-BE49-F238E27FC236}">
                <a16:creationId xmlns:a16="http://schemas.microsoft.com/office/drawing/2014/main" id="{DAC03A6A-905A-D439-3AF5-030247094AEA}"/>
              </a:ext>
            </a:extLst>
          </p:cNvPr>
          <p:cNvSpPr txBox="1"/>
          <p:nvPr/>
        </p:nvSpPr>
        <p:spPr>
          <a:xfrm>
            <a:off x="414605" y="4876615"/>
            <a:ext cx="3628560" cy="2031325"/>
          </a:xfrm>
          <a:prstGeom prst="rect">
            <a:avLst/>
          </a:prstGeom>
          <a:noFill/>
        </p:spPr>
        <p:txBody>
          <a:bodyPr wrap="square">
            <a:spAutoFit/>
          </a:bodyPr>
          <a:lstStyle/>
          <a:p>
            <a:pPr algn="just" rtl="0" fontAlgn="base"/>
            <a:r>
              <a:rPr lang="es-DO" sz="1400" b="1" dirty="0">
                <a:latin typeface="Arial Nova Cond" panose="020B0506020202020204" pitchFamily="34" charset="0"/>
              </a:rPr>
              <a:t>Descripción: </a:t>
            </a:r>
          </a:p>
          <a:p>
            <a:pPr algn="just" rtl="0" fontAlgn="base">
              <a:buFont typeface="Arial" panose="020B0604020202020204" pitchFamily="34" charset="0"/>
              <a:buChar char="•"/>
            </a:pPr>
            <a:endParaRPr lang="es-DO" sz="1400" dirty="0">
              <a:latin typeface="Arial Nova Cond" panose="020B0506020202020204" pitchFamily="34" charset="0"/>
            </a:endParaRPr>
          </a:p>
          <a:p>
            <a:pPr algn="just" rtl="0" fontAlgn="base"/>
            <a:r>
              <a:rPr lang="es-DO" sz="1400" dirty="0">
                <a:latin typeface="Arial Nova Cond" panose="020B0506020202020204" pitchFamily="34" charset="0"/>
              </a:rPr>
              <a:t>Validación de Tubos Estándar Bore en el extrusor #3 para incrementar la flexibilidad de los equipos. </a:t>
            </a:r>
          </a:p>
          <a:p>
            <a:pPr algn="just" rtl="0" fontAlgn="base">
              <a:buFont typeface="Arial" panose="020B0604020202020204" pitchFamily="34" charset="0"/>
              <a:buChar char="•"/>
            </a:pPr>
            <a:endParaRPr lang="es-DO" sz="1400" dirty="0">
              <a:latin typeface="Arial Nova Cond" panose="020B0506020202020204" pitchFamily="34" charset="0"/>
            </a:endParaRPr>
          </a:p>
          <a:p>
            <a:pPr algn="just" rtl="0" fontAlgn="base"/>
            <a:r>
              <a:rPr lang="es-DO" sz="1400" b="1" dirty="0">
                <a:latin typeface="Arial Nova Cond" panose="020B0506020202020204" pitchFamily="34" charset="0"/>
              </a:rPr>
              <a:t>Beneficios: </a:t>
            </a:r>
          </a:p>
          <a:p>
            <a:pPr algn="just" rtl="0" fontAlgn="base">
              <a:buFont typeface="Arial" panose="020B0604020202020204" pitchFamily="34" charset="0"/>
              <a:buChar char="•"/>
            </a:pPr>
            <a:endParaRPr lang="es-DO" sz="1400" i="0" dirty="0">
              <a:effectLst/>
              <a:latin typeface="Arial Nova Cond" panose="020B0506020202020204" pitchFamily="34" charset="0"/>
            </a:endParaRPr>
          </a:p>
          <a:p>
            <a:pPr marL="285750" indent="-285750" algn="just" rtl="0" fontAlgn="base">
              <a:buFont typeface="Arial" panose="020B0604020202020204" pitchFamily="34" charset="0"/>
              <a:buChar char="•"/>
            </a:pPr>
            <a:r>
              <a:rPr lang="es-ES" sz="1400" dirty="0">
                <a:latin typeface="Arial Nova Cond" panose="020B0506020202020204" pitchFamily="34" charset="0"/>
              </a:rPr>
              <a:t>Aumento de flexibilidad.</a:t>
            </a:r>
            <a:endParaRPr lang="es-DO" sz="1400" b="0" i="0" dirty="0">
              <a:effectLst/>
              <a:latin typeface="Arial" panose="020B0604020202020204" pitchFamily="34" charset="0"/>
            </a:endParaRPr>
          </a:p>
        </p:txBody>
      </p:sp>
      <p:sp>
        <p:nvSpPr>
          <p:cNvPr id="14" name="TextBox 13">
            <a:extLst>
              <a:ext uri="{FF2B5EF4-FFF2-40B4-BE49-F238E27FC236}">
                <a16:creationId xmlns:a16="http://schemas.microsoft.com/office/drawing/2014/main" id="{561B7FA5-E61E-F358-AF57-6372D2D10BA1}"/>
              </a:ext>
            </a:extLst>
          </p:cNvPr>
          <p:cNvSpPr txBox="1"/>
          <p:nvPr/>
        </p:nvSpPr>
        <p:spPr>
          <a:xfrm>
            <a:off x="415633" y="7998470"/>
            <a:ext cx="3603468" cy="2893100"/>
          </a:xfrm>
          <a:prstGeom prst="rect">
            <a:avLst/>
          </a:prstGeom>
          <a:noFill/>
        </p:spPr>
        <p:txBody>
          <a:bodyPr wrap="square">
            <a:spAutoFit/>
          </a:bodyPr>
          <a:lstStyle/>
          <a:p>
            <a:pPr algn="just" rtl="0" fontAlgn="base"/>
            <a:r>
              <a:rPr lang="es-ES" sz="1400" b="1" dirty="0">
                <a:latin typeface="Arial Nova Cond" panose="020B0506020202020204" pitchFamily="34" charset="0"/>
              </a:rPr>
              <a:t>Descripción:</a:t>
            </a:r>
          </a:p>
          <a:p>
            <a:pPr algn="just" rtl="0" fontAlgn="base"/>
            <a:r>
              <a:rPr lang="es-ES" sz="1400" b="1" dirty="0">
                <a:latin typeface="Arial Nova Cond" panose="020B0506020202020204" pitchFamily="34" charset="0"/>
              </a:rPr>
              <a:t> </a:t>
            </a:r>
          </a:p>
          <a:p>
            <a:pPr algn="just" rtl="0" fontAlgn="base"/>
            <a:r>
              <a:rPr lang="es-ES" sz="1400" dirty="0">
                <a:latin typeface="Arial Nova Cond" panose="020B0506020202020204" pitchFamily="34" charset="0"/>
              </a:rPr>
              <a:t>Sistema de visión para cortadora de Extrusor basado en inteligencia artificial que verifica la presencia de guantes de seguridad específicos. Este asegura que la cortadora permanezca bloqueada hasta que el usuario cumpla con las medidas de seguridad. </a:t>
            </a:r>
          </a:p>
          <a:p>
            <a:pPr algn="just" rtl="0" fontAlgn="base"/>
            <a:endParaRPr lang="es-ES" sz="1400" b="1" dirty="0">
              <a:latin typeface="Arial Nova Cond" panose="020B0506020202020204" pitchFamily="34" charset="0"/>
            </a:endParaRPr>
          </a:p>
          <a:p>
            <a:pPr algn="just" rtl="0" fontAlgn="base"/>
            <a:r>
              <a:rPr lang="es-DO" sz="1400" b="1" dirty="0">
                <a:latin typeface="Arial Nova Cond" panose="020B0506020202020204" pitchFamily="34" charset="0"/>
              </a:rPr>
              <a:t>Beneficios: </a:t>
            </a:r>
          </a:p>
          <a:p>
            <a:pPr algn="just" rtl="0" fontAlgn="base">
              <a:buFont typeface="Arial" panose="020B0604020202020204" pitchFamily="34" charset="0"/>
              <a:buChar char="•"/>
            </a:pPr>
            <a:endParaRPr lang="es-DO" sz="1400" i="0" dirty="0">
              <a:effectLst/>
              <a:latin typeface="Arial Nova Cond" panose="020B0506020202020204" pitchFamily="34" charset="0"/>
            </a:endParaRPr>
          </a:p>
          <a:p>
            <a:pPr algn="just" rtl="0" fontAlgn="base">
              <a:buFont typeface="Arial" panose="020B0604020202020204" pitchFamily="34" charset="0"/>
              <a:buChar char="•"/>
            </a:pPr>
            <a:r>
              <a:rPr lang="es-ES" sz="1400" dirty="0">
                <a:latin typeface="Arial Nova Cond" panose="020B0506020202020204" pitchFamily="34" charset="0"/>
              </a:rPr>
              <a:t>Mayor seguridad en la operación.</a:t>
            </a:r>
            <a:r>
              <a:rPr lang="en-US" sz="1400" dirty="0">
                <a:latin typeface="Arial Nova Cond" panose="020B0506020202020204" pitchFamily="34" charset="0"/>
              </a:rPr>
              <a:t>​</a:t>
            </a:r>
          </a:p>
          <a:p>
            <a:pPr algn="just" rtl="0" fontAlgn="base">
              <a:buFont typeface="Arial" panose="020B0604020202020204" pitchFamily="34" charset="0"/>
              <a:buChar char="•"/>
            </a:pPr>
            <a:r>
              <a:rPr lang="es-ES" sz="1400" dirty="0">
                <a:latin typeface="Arial Nova Cond" panose="020B0506020202020204" pitchFamily="34" charset="0"/>
              </a:rPr>
              <a:t>Nueva tecnología.</a:t>
            </a:r>
            <a:endParaRPr lang="es-DO" sz="1400" b="0" i="0" dirty="0">
              <a:effectLst/>
              <a:latin typeface="Arial Nova Cond" panose="020B0506020202020204" pitchFamily="34" charset="0"/>
            </a:endParaRPr>
          </a:p>
        </p:txBody>
      </p:sp>
      <p:grpSp>
        <p:nvGrpSpPr>
          <p:cNvPr id="70" name="Google Shape;9715;p73">
            <a:extLst>
              <a:ext uri="{FF2B5EF4-FFF2-40B4-BE49-F238E27FC236}">
                <a16:creationId xmlns:a16="http://schemas.microsoft.com/office/drawing/2014/main" id="{1F8056D4-970B-FB89-39AA-811715C4A05F}"/>
              </a:ext>
            </a:extLst>
          </p:cNvPr>
          <p:cNvGrpSpPr/>
          <p:nvPr/>
        </p:nvGrpSpPr>
        <p:grpSpPr>
          <a:xfrm>
            <a:off x="1526363" y="4838949"/>
            <a:ext cx="319253" cy="287256"/>
            <a:chOff x="1049375" y="2318350"/>
            <a:chExt cx="298525" cy="295400"/>
          </a:xfrm>
          <a:solidFill>
            <a:srgbClr val="00B0F0"/>
          </a:solidFill>
        </p:grpSpPr>
        <p:sp>
          <p:nvSpPr>
            <p:cNvPr id="71" name="Google Shape;9716;p73">
              <a:extLst>
                <a:ext uri="{FF2B5EF4-FFF2-40B4-BE49-F238E27FC236}">
                  <a16:creationId xmlns:a16="http://schemas.microsoft.com/office/drawing/2014/main" id="{202DF69B-C3EB-541C-1234-51D9576F9412}"/>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9717;p73">
              <a:extLst>
                <a:ext uri="{FF2B5EF4-FFF2-40B4-BE49-F238E27FC236}">
                  <a16:creationId xmlns:a16="http://schemas.microsoft.com/office/drawing/2014/main" id="{91267600-6106-90C3-F2ED-99F632FF2EE6}"/>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9718;p73">
              <a:extLst>
                <a:ext uri="{FF2B5EF4-FFF2-40B4-BE49-F238E27FC236}">
                  <a16:creationId xmlns:a16="http://schemas.microsoft.com/office/drawing/2014/main" id="{8D3D0707-0E50-C019-7D1C-99DA28EAFF15}"/>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9719;p73">
              <a:extLst>
                <a:ext uri="{FF2B5EF4-FFF2-40B4-BE49-F238E27FC236}">
                  <a16:creationId xmlns:a16="http://schemas.microsoft.com/office/drawing/2014/main" id="{2AA98FD1-F473-1A18-7D73-98A1F2D9B10F}"/>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 name="Google Shape;9715;p73">
            <a:extLst>
              <a:ext uri="{FF2B5EF4-FFF2-40B4-BE49-F238E27FC236}">
                <a16:creationId xmlns:a16="http://schemas.microsoft.com/office/drawing/2014/main" id="{7707D980-BC73-9EC0-48C8-A0459DEF035C}"/>
              </a:ext>
            </a:extLst>
          </p:cNvPr>
          <p:cNvGrpSpPr/>
          <p:nvPr/>
        </p:nvGrpSpPr>
        <p:grpSpPr>
          <a:xfrm>
            <a:off x="1505876" y="1231944"/>
            <a:ext cx="319253" cy="287256"/>
            <a:chOff x="1049375" y="2318350"/>
            <a:chExt cx="298525" cy="295400"/>
          </a:xfrm>
          <a:solidFill>
            <a:srgbClr val="00B0F0"/>
          </a:solidFill>
        </p:grpSpPr>
        <p:sp>
          <p:nvSpPr>
            <p:cNvPr id="76" name="Google Shape;9716;p73">
              <a:extLst>
                <a:ext uri="{FF2B5EF4-FFF2-40B4-BE49-F238E27FC236}">
                  <a16:creationId xmlns:a16="http://schemas.microsoft.com/office/drawing/2014/main" id="{7C5D6E4D-F31A-565E-230C-DF6620CAE53F}"/>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9717;p73">
              <a:extLst>
                <a:ext uri="{FF2B5EF4-FFF2-40B4-BE49-F238E27FC236}">
                  <a16:creationId xmlns:a16="http://schemas.microsoft.com/office/drawing/2014/main" id="{97B4BA5C-96E1-4E32-40AA-5F9A64573F9D}"/>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9718;p73">
              <a:extLst>
                <a:ext uri="{FF2B5EF4-FFF2-40B4-BE49-F238E27FC236}">
                  <a16:creationId xmlns:a16="http://schemas.microsoft.com/office/drawing/2014/main" id="{3FF561FE-39EB-7202-62EC-0F15B6089FAE}"/>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9719;p73">
              <a:extLst>
                <a:ext uri="{FF2B5EF4-FFF2-40B4-BE49-F238E27FC236}">
                  <a16:creationId xmlns:a16="http://schemas.microsoft.com/office/drawing/2014/main" id="{8775FFE5-BA1B-86BE-CA76-C385834D371B}"/>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Google Shape;647;p29">
            <a:extLst>
              <a:ext uri="{FF2B5EF4-FFF2-40B4-BE49-F238E27FC236}">
                <a16:creationId xmlns:a16="http://schemas.microsoft.com/office/drawing/2014/main" id="{54C8ED32-059B-85AE-2966-C272F25CD115}"/>
              </a:ext>
            </a:extLst>
          </p:cNvPr>
          <p:cNvSpPr/>
          <p:nvPr/>
        </p:nvSpPr>
        <p:spPr>
          <a:xfrm>
            <a:off x="4251593" y="7432975"/>
            <a:ext cx="3106202" cy="2953093"/>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dirty="0">
              <a:solidFill>
                <a:schemeClr val="bg1"/>
              </a:solidFill>
              <a:latin typeface="Arial"/>
              <a:cs typeface="Arial"/>
              <a:sym typeface="Arial"/>
            </a:endParaRPr>
          </a:p>
        </p:txBody>
      </p:sp>
      <p:sp>
        <p:nvSpPr>
          <p:cNvPr id="81" name="Google Shape;647;p29">
            <a:extLst>
              <a:ext uri="{FF2B5EF4-FFF2-40B4-BE49-F238E27FC236}">
                <a16:creationId xmlns:a16="http://schemas.microsoft.com/office/drawing/2014/main" id="{5C72A691-CF90-BF60-BCD1-91E47C486D43}"/>
              </a:ext>
            </a:extLst>
          </p:cNvPr>
          <p:cNvSpPr/>
          <p:nvPr/>
        </p:nvSpPr>
        <p:spPr>
          <a:xfrm>
            <a:off x="4185218" y="4271042"/>
            <a:ext cx="3106202" cy="2953093"/>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dirty="0">
              <a:solidFill>
                <a:schemeClr val="bg1"/>
              </a:solidFill>
              <a:latin typeface="Arial"/>
              <a:cs typeface="Arial"/>
              <a:sym typeface="Arial"/>
            </a:endParaRPr>
          </a:p>
        </p:txBody>
      </p:sp>
      <p:sp>
        <p:nvSpPr>
          <p:cNvPr id="82" name="Google Shape;647;p29">
            <a:extLst>
              <a:ext uri="{FF2B5EF4-FFF2-40B4-BE49-F238E27FC236}">
                <a16:creationId xmlns:a16="http://schemas.microsoft.com/office/drawing/2014/main" id="{17012E85-F894-99DF-04F3-618CB84F65A3}"/>
              </a:ext>
            </a:extLst>
          </p:cNvPr>
          <p:cNvSpPr/>
          <p:nvPr/>
        </p:nvSpPr>
        <p:spPr>
          <a:xfrm>
            <a:off x="4229071" y="1022846"/>
            <a:ext cx="3106202" cy="2953093"/>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dirty="0">
              <a:solidFill>
                <a:schemeClr val="bg1"/>
              </a:solidFill>
              <a:latin typeface="Arial"/>
              <a:cs typeface="Arial"/>
              <a:sym typeface="Arial"/>
            </a:endParaRPr>
          </a:p>
        </p:txBody>
      </p:sp>
      <p:grpSp>
        <p:nvGrpSpPr>
          <p:cNvPr id="84" name="Google Shape;9715;p73">
            <a:extLst>
              <a:ext uri="{FF2B5EF4-FFF2-40B4-BE49-F238E27FC236}">
                <a16:creationId xmlns:a16="http://schemas.microsoft.com/office/drawing/2014/main" id="{1D813D36-DDEB-BFDF-400B-D56B22986756}"/>
              </a:ext>
            </a:extLst>
          </p:cNvPr>
          <p:cNvGrpSpPr/>
          <p:nvPr/>
        </p:nvGrpSpPr>
        <p:grpSpPr>
          <a:xfrm>
            <a:off x="1519682" y="7930205"/>
            <a:ext cx="319253" cy="287256"/>
            <a:chOff x="1049375" y="2318350"/>
            <a:chExt cx="298525" cy="295400"/>
          </a:xfrm>
          <a:solidFill>
            <a:srgbClr val="00B0F0"/>
          </a:solidFill>
        </p:grpSpPr>
        <p:sp>
          <p:nvSpPr>
            <p:cNvPr id="85" name="Google Shape;9716;p73">
              <a:extLst>
                <a:ext uri="{FF2B5EF4-FFF2-40B4-BE49-F238E27FC236}">
                  <a16:creationId xmlns:a16="http://schemas.microsoft.com/office/drawing/2014/main" id="{2D1410AA-E3B1-116B-622A-A52F30259C32}"/>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9717;p73">
              <a:extLst>
                <a:ext uri="{FF2B5EF4-FFF2-40B4-BE49-F238E27FC236}">
                  <a16:creationId xmlns:a16="http://schemas.microsoft.com/office/drawing/2014/main" id="{92329CAC-F29F-4B76-9D67-671BFE11F727}"/>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9718;p73">
              <a:extLst>
                <a:ext uri="{FF2B5EF4-FFF2-40B4-BE49-F238E27FC236}">
                  <a16:creationId xmlns:a16="http://schemas.microsoft.com/office/drawing/2014/main" id="{2C5AD0FA-D46F-9DF1-887B-145DC6B10760}"/>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9719;p73">
              <a:extLst>
                <a:ext uri="{FF2B5EF4-FFF2-40B4-BE49-F238E27FC236}">
                  <a16:creationId xmlns:a16="http://schemas.microsoft.com/office/drawing/2014/main" id="{E879328B-A6FD-F0A7-CC49-3808F2499EDA}"/>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oogle Shape;9062;p71">
            <a:extLst>
              <a:ext uri="{FF2B5EF4-FFF2-40B4-BE49-F238E27FC236}">
                <a16:creationId xmlns:a16="http://schemas.microsoft.com/office/drawing/2014/main" id="{0220291D-E571-4CAD-7E0B-D63CF9504A6D}"/>
              </a:ext>
            </a:extLst>
          </p:cNvPr>
          <p:cNvGrpSpPr/>
          <p:nvPr/>
        </p:nvGrpSpPr>
        <p:grpSpPr>
          <a:xfrm>
            <a:off x="1548603" y="6079594"/>
            <a:ext cx="368285" cy="341217"/>
            <a:chOff x="2077575" y="2615925"/>
            <a:chExt cx="502150" cy="483150"/>
          </a:xfrm>
          <a:solidFill>
            <a:srgbClr val="00B0F0"/>
          </a:solidFill>
        </p:grpSpPr>
        <p:sp>
          <p:nvSpPr>
            <p:cNvPr id="9" name="Google Shape;9063;p71">
              <a:extLst>
                <a:ext uri="{FF2B5EF4-FFF2-40B4-BE49-F238E27FC236}">
                  <a16:creationId xmlns:a16="http://schemas.microsoft.com/office/drawing/2014/main" id="{1055DB3E-7240-89BE-DE40-42F5479287BA}"/>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10" name="Google Shape;9064;p71">
              <a:extLst>
                <a:ext uri="{FF2B5EF4-FFF2-40B4-BE49-F238E27FC236}">
                  <a16:creationId xmlns:a16="http://schemas.microsoft.com/office/drawing/2014/main" id="{6AB17B14-43B3-656A-6450-FBF693C1B39B}"/>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12" name="Google Shape;9065;p71">
              <a:extLst>
                <a:ext uri="{FF2B5EF4-FFF2-40B4-BE49-F238E27FC236}">
                  <a16:creationId xmlns:a16="http://schemas.microsoft.com/office/drawing/2014/main" id="{9608EBCF-4539-AF4C-6175-73DAC740B8EC}"/>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17" name="Google Shape;9066;p71">
              <a:extLst>
                <a:ext uri="{FF2B5EF4-FFF2-40B4-BE49-F238E27FC236}">
                  <a16:creationId xmlns:a16="http://schemas.microsoft.com/office/drawing/2014/main" id="{9B5E4F0E-7A31-1197-35B9-BC90F249F5B1}"/>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grpSp>
      <p:grpSp>
        <p:nvGrpSpPr>
          <p:cNvPr id="18" name="Google Shape;9062;p71">
            <a:extLst>
              <a:ext uri="{FF2B5EF4-FFF2-40B4-BE49-F238E27FC236}">
                <a16:creationId xmlns:a16="http://schemas.microsoft.com/office/drawing/2014/main" id="{403E7AA0-E662-51CD-1279-DE79FFC8D899}"/>
              </a:ext>
            </a:extLst>
          </p:cNvPr>
          <p:cNvGrpSpPr/>
          <p:nvPr/>
        </p:nvGrpSpPr>
        <p:grpSpPr>
          <a:xfrm>
            <a:off x="1481359" y="2618627"/>
            <a:ext cx="368285" cy="341217"/>
            <a:chOff x="2077575" y="2615925"/>
            <a:chExt cx="502150" cy="483150"/>
          </a:xfrm>
          <a:solidFill>
            <a:srgbClr val="00B0F0"/>
          </a:solidFill>
        </p:grpSpPr>
        <p:sp>
          <p:nvSpPr>
            <p:cNvPr id="23" name="Google Shape;9063;p71">
              <a:extLst>
                <a:ext uri="{FF2B5EF4-FFF2-40B4-BE49-F238E27FC236}">
                  <a16:creationId xmlns:a16="http://schemas.microsoft.com/office/drawing/2014/main" id="{6C8B7500-BF24-F642-5248-B3F86B0BEB11}"/>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34" name="Google Shape;9064;p71">
              <a:extLst>
                <a:ext uri="{FF2B5EF4-FFF2-40B4-BE49-F238E27FC236}">
                  <a16:creationId xmlns:a16="http://schemas.microsoft.com/office/drawing/2014/main" id="{C77A93B4-722C-883C-BAA6-DAE185D4B209}"/>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36" name="Google Shape;9065;p71">
              <a:extLst>
                <a:ext uri="{FF2B5EF4-FFF2-40B4-BE49-F238E27FC236}">
                  <a16:creationId xmlns:a16="http://schemas.microsoft.com/office/drawing/2014/main" id="{DFFD3FA6-60CC-711F-9F39-225BC5AF6B2B}"/>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47" name="Google Shape;9066;p71">
              <a:extLst>
                <a:ext uri="{FF2B5EF4-FFF2-40B4-BE49-F238E27FC236}">
                  <a16:creationId xmlns:a16="http://schemas.microsoft.com/office/drawing/2014/main" id="{6B36FAC1-0BE0-5668-DA71-18827C8A0A55}"/>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grpSp>
      <p:grpSp>
        <p:nvGrpSpPr>
          <p:cNvPr id="48" name="Google Shape;9062;p71">
            <a:extLst>
              <a:ext uri="{FF2B5EF4-FFF2-40B4-BE49-F238E27FC236}">
                <a16:creationId xmlns:a16="http://schemas.microsoft.com/office/drawing/2014/main" id="{C33BC08E-386C-6EC7-3E2A-7D87E5A26E6B}"/>
              </a:ext>
            </a:extLst>
          </p:cNvPr>
          <p:cNvGrpSpPr/>
          <p:nvPr/>
        </p:nvGrpSpPr>
        <p:grpSpPr>
          <a:xfrm>
            <a:off x="1561461" y="9818112"/>
            <a:ext cx="368285" cy="341217"/>
            <a:chOff x="2077575" y="2615925"/>
            <a:chExt cx="502150" cy="483150"/>
          </a:xfrm>
          <a:solidFill>
            <a:srgbClr val="00B0F0"/>
          </a:solidFill>
        </p:grpSpPr>
        <p:sp>
          <p:nvSpPr>
            <p:cNvPr id="50" name="Google Shape;9063;p71">
              <a:extLst>
                <a:ext uri="{FF2B5EF4-FFF2-40B4-BE49-F238E27FC236}">
                  <a16:creationId xmlns:a16="http://schemas.microsoft.com/office/drawing/2014/main" id="{9EA1CDA4-CBAA-DD2B-1395-6D7A54108A3B}"/>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51" name="Google Shape;9064;p71">
              <a:extLst>
                <a:ext uri="{FF2B5EF4-FFF2-40B4-BE49-F238E27FC236}">
                  <a16:creationId xmlns:a16="http://schemas.microsoft.com/office/drawing/2014/main" id="{4D5890CF-A69E-74F9-43AA-B6D002CFCFF7}"/>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52" name="Google Shape;9065;p71">
              <a:extLst>
                <a:ext uri="{FF2B5EF4-FFF2-40B4-BE49-F238E27FC236}">
                  <a16:creationId xmlns:a16="http://schemas.microsoft.com/office/drawing/2014/main" id="{A42A1280-7FD9-5459-63F8-2F6ACD885A8E}"/>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58" name="Google Shape;9066;p71">
              <a:extLst>
                <a:ext uri="{FF2B5EF4-FFF2-40B4-BE49-F238E27FC236}">
                  <a16:creationId xmlns:a16="http://schemas.microsoft.com/office/drawing/2014/main" id="{B0ED9826-FCF6-FDDF-6A5A-8EE47A1E93E4}"/>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grpSp>
    </p:spTree>
    <p:extLst>
      <p:ext uri="{BB962C8B-B14F-4D97-AF65-F5344CB8AC3E}">
        <p14:creationId xmlns:p14="http://schemas.microsoft.com/office/powerpoint/2010/main" val="3923123815"/>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45;p29">
            <a:extLst>
              <a:ext uri="{FF2B5EF4-FFF2-40B4-BE49-F238E27FC236}">
                <a16:creationId xmlns:a16="http://schemas.microsoft.com/office/drawing/2014/main" id="{E2B6EA36-9264-1CC2-33D6-B79FEB45AA07}"/>
              </a:ext>
            </a:extLst>
          </p:cNvPr>
          <p:cNvSpPr/>
          <p:nvPr/>
        </p:nvSpPr>
        <p:spPr>
          <a:xfrm>
            <a:off x="2761890" y="2588955"/>
            <a:ext cx="2375113" cy="2908012"/>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chemeClr val="bg1"/>
              </a:solidFill>
              <a:latin typeface="Arial"/>
              <a:cs typeface="Arial"/>
              <a:sym typeface="Arial"/>
            </a:endParaRPr>
          </a:p>
        </p:txBody>
      </p:sp>
      <p:pic>
        <p:nvPicPr>
          <p:cNvPr id="8" name="Picture 2">
            <a:extLst>
              <a:ext uri="{FF2B5EF4-FFF2-40B4-BE49-F238E27FC236}">
                <a16:creationId xmlns:a16="http://schemas.microsoft.com/office/drawing/2014/main" id="{8C66137B-7C08-48EC-D80B-0E3D84791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428" b="14542"/>
          <a:stretch/>
        </p:blipFill>
        <p:spPr bwMode="auto">
          <a:xfrm>
            <a:off x="2853141" y="2733801"/>
            <a:ext cx="2129291" cy="2468334"/>
          </a:xfrm>
          <a:prstGeom prst="ellipse">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48">
            <a:extLst>
              <a:ext uri="{FF2B5EF4-FFF2-40B4-BE49-F238E27FC236}">
                <a16:creationId xmlns:a16="http://schemas.microsoft.com/office/drawing/2014/main" id="{488BB525-C83B-C5E3-5BEB-B4599D9849F3}"/>
              </a:ext>
            </a:extLst>
          </p:cNvPr>
          <p:cNvSpPr/>
          <p:nvPr/>
        </p:nvSpPr>
        <p:spPr>
          <a:xfrm>
            <a:off x="257157" y="6459520"/>
            <a:ext cx="7528056" cy="4513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 in Quality levels in printed</a:t>
            </a:r>
          </a:p>
        </p:txBody>
      </p:sp>
      <p:sp>
        <p:nvSpPr>
          <p:cNvPr id="75" name="Google Shape;645;p29">
            <a:extLst>
              <a:ext uri="{FF2B5EF4-FFF2-40B4-BE49-F238E27FC236}">
                <a16:creationId xmlns:a16="http://schemas.microsoft.com/office/drawing/2014/main" id="{986AB6EC-4050-59F6-F16A-22DF04B53399}"/>
              </a:ext>
            </a:extLst>
          </p:cNvPr>
          <p:cNvSpPr/>
          <p:nvPr/>
        </p:nvSpPr>
        <p:spPr>
          <a:xfrm>
            <a:off x="5374249" y="2582395"/>
            <a:ext cx="2375113" cy="2908012"/>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lang="en-US" sz="1867" kern="0" dirty="0">
              <a:solidFill>
                <a:schemeClr val="bg1"/>
              </a:solidFill>
              <a:latin typeface="Arial"/>
              <a:cs typeface="Arial"/>
              <a:sym typeface="Arial"/>
            </a:endParaRPr>
          </a:p>
        </p:txBody>
      </p:sp>
      <p:pic>
        <p:nvPicPr>
          <p:cNvPr id="80" name="Picture 79" descr="A machine in a factory&#10;&#10;Description automatically generated">
            <a:extLst>
              <a:ext uri="{FF2B5EF4-FFF2-40B4-BE49-F238E27FC236}">
                <a16:creationId xmlns:a16="http://schemas.microsoft.com/office/drawing/2014/main" id="{A7BCD2D5-3CCF-85B7-B3F6-A6F2DEC63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275848" y="3089411"/>
            <a:ext cx="2405522" cy="2138999"/>
          </a:xfrm>
          <a:prstGeom prst="ellipse">
            <a:avLst/>
          </a:prstGeom>
          <a:ln>
            <a:noFill/>
          </a:ln>
          <a:effectLst/>
        </p:spPr>
      </p:pic>
      <p:sp>
        <p:nvSpPr>
          <p:cNvPr id="68" name="Google Shape;645;p29">
            <a:extLst>
              <a:ext uri="{FF2B5EF4-FFF2-40B4-BE49-F238E27FC236}">
                <a16:creationId xmlns:a16="http://schemas.microsoft.com/office/drawing/2014/main" id="{1B5E76A0-92D7-A960-E519-68E352FAA34C}"/>
              </a:ext>
            </a:extLst>
          </p:cNvPr>
          <p:cNvSpPr/>
          <p:nvPr/>
        </p:nvSpPr>
        <p:spPr>
          <a:xfrm>
            <a:off x="140575" y="2599843"/>
            <a:ext cx="2375113" cy="2908012"/>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lang="en-US" sz="1867" kern="0" dirty="0">
              <a:solidFill>
                <a:schemeClr val="bg1"/>
              </a:solidFill>
              <a:latin typeface="Arial"/>
              <a:cs typeface="Arial"/>
              <a:sym typeface="Arial"/>
            </a:endParaRPr>
          </a:p>
        </p:txBody>
      </p:sp>
      <p:pic>
        <p:nvPicPr>
          <p:cNvPr id="74" name="Picture 73" descr="A picture containing diagram&#10;&#10;Description automatically generated">
            <a:extLst>
              <a:ext uri="{FF2B5EF4-FFF2-40B4-BE49-F238E27FC236}">
                <a16:creationId xmlns:a16="http://schemas.microsoft.com/office/drawing/2014/main" id="{E6A623D7-68BC-0A89-D653-9F6180D24F65}"/>
              </a:ext>
            </a:extLst>
          </p:cNvPr>
          <p:cNvPicPr>
            <a:picLocks noChangeAspect="1"/>
          </p:cNvPicPr>
          <p:nvPr/>
        </p:nvPicPr>
        <p:blipFill rotWithShape="1">
          <a:blip r:embed="rId5">
            <a:extLst>
              <a:ext uri="{28A0092B-C50C-407E-A947-70E740481C1C}">
                <a14:useLocalDpi xmlns:a14="http://schemas.microsoft.com/office/drawing/2010/main" val="0"/>
              </a:ext>
            </a:extLst>
          </a:blip>
          <a:srcRect l="26720" t="7790" r="19623" b="12210"/>
          <a:stretch/>
        </p:blipFill>
        <p:spPr>
          <a:xfrm>
            <a:off x="274911" y="2823825"/>
            <a:ext cx="2025316" cy="2453479"/>
          </a:xfrm>
          <a:prstGeom prst="ellipse">
            <a:avLst/>
          </a:prstGeom>
          <a:ln>
            <a:noFill/>
          </a:ln>
          <a:effectLst/>
        </p:spPr>
      </p:pic>
      <p:sp>
        <p:nvSpPr>
          <p:cNvPr id="3" name="TextBox 2">
            <a:extLst>
              <a:ext uri="{FF2B5EF4-FFF2-40B4-BE49-F238E27FC236}">
                <a16:creationId xmlns:a16="http://schemas.microsoft.com/office/drawing/2014/main" id="{6A5B9225-E30E-0943-BBE3-EAC2BA64D711}"/>
              </a:ext>
            </a:extLst>
          </p:cNvPr>
          <p:cNvSpPr txBox="1"/>
          <p:nvPr/>
        </p:nvSpPr>
        <p:spPr>
          <a:xfrm>
            <a:off x="244345" y="39979"/>
            <a:ext cx="3220239" cy="553998"/>
          </a:xfrm>
          <a:prstGeom prst="rect">
            <a:avLst/>
          </a:prstGeom>
          <a:noFill/>
        </p:spPr>
        <p:txBody>
          <a:bodyPr wrap="square">
            <a:spAutoFit/>
          </a:bodyPr>
          <a:lstStyle/>
          <a:p>
            <a:r>
              <a:rPr lang="es-DO" sz="3000" b="1" spc="300" dirty="0">
                <a:solidFill>
                  <a:schemeClr val="bg1"/>
                </a:solidFill>
                <a:latin typeface="Arial" panose="020B0604020202020204" pitchFamily="34" charset="0"/>
                <a:cs typeface="Arial" panose="020B0604020202020204" pitchFamily="34" charset="0"/>
              </a:rPr>
              <a:t>SEGUIMOS…</a:t>
            </a:r>
            <a:endParaRPr lang="en-US" sz="3000" b="1" spc="300" dirty="0">
              <a:solidFill>
                <a:schemeClr val="bg1"/>
              </a:solidFill>
              <a:latin typeface="Arial" panose="020B0604020202020204" pitchFamily="34" charset="0"/>
              <a:cs typeface="Arial" panose="020B0604020202020204" pitchFamily="34" charset="0"/>
            </a:endParaRPr>
          </a:p>
        </p:txBody>
      </p:sp>
      <p:pic>
        <p:nvPicPr>
          <p:cNvPr id="14" name="Graphic 13">
            <a:extLst>
              <a:ext uri="{FF2B5EF4-FFF2-40B4-BE49-F238E27FC236}">
                <a16:creationId xmlns:a16="http://schemas.microsoft.com/office/drawing/2014/main" id="{128FA492-7126-F514-BE23-D09F7308C9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3513" y="-20184"/>
            <a:ext cx="2813571" cy="560224"/>
          </a:xfrm>
          <a:prstGeom prst="rect">
            <a:avLst/>
          </a:prstGeom>
        </p:spPr>
      </p:pic>
      <p:sp>
        <p:nvSpPr>
          <p:cNvPr id="20" name="TextBox 19">
            <a:extLst>
              <a:ext uri="{FF2B5EF4-FFF2-40B4-BE49-F238E27FC236}">
                <a16:creationId xmlns:a16="http://schemas.microsoft.com/office/drawing/2014/main" id="{541F9B85-D13C-1083-91BD-C980206DBD37}"/>
              </a:ext>
            </a:extLst>
          </p:cNvPr>
          <p:cNvSpPr txBox="1"/>
          <p:nvPr/>
        </p:nvSpPr>
        <p:spPr>
          <a:xfrm>
            <a:off x="4180167" y="75805"/>
            <a:ext cx="3234599" cy="400110"/>
          </a:xfrm>
          <a:prstGeom prst="rect">
            <a:avLst/>
          </a:prstGeom>
          <a:noFill/>
        </p:spPr>
        <p:txBody>
          <a:bodyPr wrap="square">
            <a:spAutoFit/>
          </a:bodyPr>
          <a:lstStyle/>
          <a:p>
            <a:pPr algn="ctr"/>
            <a:r>
              <a:rPr lang="es-DO" sz="2000" b="1" dirty="0">
                <a:solidFill>
                  <a:schemeClr val="bg1"/>
                </a:solidFill>
              </a:rPr>
              <a:t>Proyectos en </a:t>
            </a:r>
            <a:r>
              <a:rPr lang="es-DO" sz="2000" b="1" dirty="0">
                <a:solidFill>
                  <a:schemeClr val="bg1"/>
                </a:solidFill>
                <a:latin typeface="Arial Nova Cond" panose="020B0506020202020204" pitchFamily="34" charset="0"/>
              </a:rPr>
              <a:t>Proceso</a:t>
            </a:r>
            <a:endParaRPr lang="en-US" sz="2000" b="1" dirty="0">
              <a:solidFill>
                <a:schemeClr val="bg1"/>
              </a:solidFill>
              <a:latin typeface="Arial Nova Cond" panose="020B0506020202020204" pitchFamily="34" charset="0"/>
            </a:endParaRPr>
          </a:p>
        </p:txBody>
      </p:sp>
      <p:sp>
        <p:nvSpPr>
          <p:cNvPr id="2" name="TextBox 1">
            <a:extLst>
              <a:ext uri="{FF2B5EF4-FFF2-40B4-BE49-F238E27FC236}">
                <a16:creationId xmlns:a16="http://schemas.microsoft.com/office/drawing/2014/main" id="{CFDBD9FB-D5F7-FDC9-AF90-612A002320D1}"/>
              </a:ext>
            </a:extLst>
          </p:cNvPr>
          <p:cNvSpPr txBox="1"/>
          <p:nvPr/>
        </p:nvSpPr>
        <p:spPr>
          <a:xfrm>
            <a:off x="1044623" y="386033"/>
            <a:ext cx="3045349" cy="400110"/>
          </a:xfrm>
          <a:prstGeom prst="rect">
            <a:avLst/>
          </a:prstGeom>
          <a:noFill/>
        </p:spPr>
        <p:txBody>
          <a:bodyPr wrap="square">
            <a:spAutoFit/>
          </a:bodyPr>
          <a:lstStyle/>
          <a:p>
            <a:r>
              <a:rPr lang="es-DO" sz="2000" dirty="0">
                <a:solidFill>
                  <a:srgbClr val="00B0F0"/>
                </a:solidFill>
                <a:latin typeface="Bahnschrift SemiCondensed" panose="020B0502040204020203" pitchFamily="34" charset="0"/>
                <a:cs typeface="Arial" panose="020B0604020202020204" pitchFamily="34" charset="0"/>
              </a:rPr>
              <a:t>Construyendo Futuro</a:t>
            </a:r>
            <a:endParaRPr lang="en-US" sz="2000" dirty="0">
              <a:solidFill>
                <a:srgbClr val="00B0F0"/>
              </a:solidFill>
              <a:latin typeface="Bahnschrift SemiCondensed" panose="020B0502040204020203" pitchFamily="34" charset="0"/>
              <a:cs typeface="Arial" panose="020B0604020202020204" pitchFamily="34" charset="0"/>
            </a:endParaRPr>
          </a:p>
        </p:txBody>
      </p:sp>
      <p:sp>
        <p:nvSpPr>
          <p:cNvPr id="50" name="Google Shape;674;p29">
            <a:extLst>
              <a:ext uri="{FF2B5EF4-FFF2-40B4-BE49-F238E27FC236}">
                <a16:creationId xmlns:a16="http://schemas.microsoft.com/office/drawing/2014/main" id="{7B4932C7-5873-6507-4020-F6EE5CF44D8A}"/>
              </a:ext>
            </a:extLst>
          </p:cNvPr>
          <p:cNvSpPr txBox="1"/>
          <p:nvPr/>
        </p:nvSpPr>
        <p:spPr>
          <a:xfrm>
            <a:off x="1172177" y="1845094"/>
            <a:ext cx="2909508" cy="726321"/>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US" sz="2400" b="1" kern="0" dirty="0">
                <a:solidFill>
                  <a:schemeClr val="bg1"/>
                </a:solidFill>
                <a:ea typeface="Roboto"/>
                <a:cs typeface="Roboto"/>
                <a:sym typeface="Roboto"/>
              </a:rPr>
              <a:t>Tiromat &amp; Digital Printing</a:t>
            </a:r>
          </a:p>
        </p:txBody>
      </p:sp>
      <p:sp>
        <p:nvSpPr>
          <p:cNvPr id="52" name="Google Shape;674;p29">
            <a:extLst>
              <a:ext uri="{FF2B5EF4-FFF2-40B4-BE49-F238E27FC236}">
                <a16:creationId xmlns:a16="http://schemas.microsoft.com/office/drawing/2014/main" id="{61705D7E-D0D2-1A81-944C-2FE2916D52ED}"/>
              </a:ext>
            </a:extLst>
          </p:cNvPr>
          <p:cNvSpPr txBox="1"/>
          <p:nvPr/>
        </p:nvSpPr>
        <p:spPr>
          <a:xfrm>
            <a:off x="4768052" y="1716211"/>
            <a:ext cx="2909508" cy="726321"/>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US" sz="2400" b="1" kern="0" dirty="0">
                <a:solidFill>
                  <a:schemeClr val="bg1"/>
                </a:solidFill>
                <a:latin typeface="Arial Nova Cond" panose="020B0506020202020204" pitchFamily="34" charset="0"/>
                <a:ea typeface="Roboto"/>
                <a:cs typeface="Roboto"/>
                <a:sym typeface="Roboto"/>
              </a:rPr>
              <a:t>Molding</a:t>
            </a:r>
            <a:r>
              <a:rPr lang="en-US" sz="2400" b="1" kern="0" dirty="0">
                <a:solidFill>
                  <a:schemeClr val="bg1"/>
                </a:solidFill>
                <a:ea typeface="Roboto"/>
                <a:cs typeface="Roboto"/>
                <a:sym typeface="Roboto"/>
              </a:rPr>
              <a:t> Transfer of Minidrip</a:t>
            </a:r>
          </a:p>
        </p:txBody>
      </p:sp>
      <p:sp>
        <p:nvSpPr>
          <p:cNvPr id="70" name="Google Shape;647;p29">
            <a:extLst>
              <a:ext uri="{FF2B5EF4-FFF2-40B4-BE49-F238E27FC236}">
                <a16:creationId xmlns:a16="http://schemas.microsoft.com/office/drawing/2014/main" id="{E6543B8F-97D0-6929-E4E0-DF8CABF68820}"/>
              </a:ext>
            </a:extLst>
          </p:cNvPr>
          <p:cNvSpPr/>
          <p:nvPr/>
        </p:nvSpPr>
        <p:spPr>
          <a:xfrm>
            <a:off x="74940" y="2590940"/>
            <a:ext cx="2340529" cy="2910231"/>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lang="en-US" sz="1867" kern="0" dirty="0">
              <a:solidFill>
                <a:schemeClr val="bg1"/>
              </a:solidFill>
              <a:latin typeface="Arial"/>
              <a:cs typeface="Arial"/>
              <a:sym typeface="Arial"/>
            </a:endParaRPr>
          </a:p>
        </p:txBody>
      </p:sp>
      <p:sp>
        <p:nvSpPr>
          <p:cNvPr id="71" name="Google Shape;648;p29">
            <a:extLst>
              <a:ext uri="{FF2B5EF4-FFF2-40B4-BE49-F238E27FC236}">
                <a16:creationId xmlns:a16="http://schemas.microsoft.com/office/drawing/2014/main" id="{CE09283B-12CB-2FEF-9418-3A472F930D30}"/>
              </a:ext>
            </a:extLst>
          </p:cNvPr>
          <p:cNvSpPr/>
          <p:nvPr/>
        </p:nvSpPr>
        <p:spPr>
          <a:xfrm>
            <a:off x="47200" y="2588987"/>
            <a:ext cx="2375095" cy="2908302"/>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lang="en-US" sz="1867" kern="0" dirty="0">
              <a:solidFill>
                <a:schemeClr val="bg1"/>
              </a:solidFill>
              <a:latin typeface="Arial"/>
              <a:cs typeface="Arial"/>
              <a:sym typeface="Arial"/>
            </a:endParaRPr>
          </a:p>
        </p:txBody>
      </p:sp>
      <p:sp>
        <p:nvSpPr>
          <p:cNvPr id="72" name="Google Shape;649;p29">
            <a:extLst>
              <a:ext uri="{FF2B5EF4-FFF2-40B4-BE49-F238E27FC236}">
                <a16:creationId xmlns:a16="http://schemas.microsoft.com/office/drawing/2014/main" id="{72D4CCBA-9A3E-2B3A-0571-90DA291F049F}"/>
              </a:ext>
            </a:extLst>
          </p:cNvPr>
          <p:cNvSpPr/>
          <p:nvPr/>
        </p:nvSpPr>
        <p:spPr>
          <a:xfrm>
            <a:off x="294692" y="2795156"/>
            <a:ext cx="1873500" cy="2405523"/>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lang="en-US" sz="1867" kern="0" dirty="0">
              <a:solidFill>
                <a:schemeClr val="bg1"/>
              </a:solidFill>
              <a:latin typeface="Arial"/>
              <a:cs typeface="Arial"/>
              <a:sym typeface="Arial"/>
            </a:endParaRPr>
          </a:p>
        </p:txBody>
      </p:sp>
      <p:sp>
        <p:nvSpPr>
          <p:cNvPr id="77" name="Google Shape;647;p29">
            <a:extLst>
              <a:ext uri="{FF2B5EF4-FFF2-40B4-BE49-F238E27FC236}">
                <a16:creationId xmlns:a16="http://schemas.microsoft.com/office/drawing/2014/main" id="{E643DB89-BA16-4BF6-7572-FF64B6738CCD}"/>
              </a:ext>
            </a:extLst>
          </p:cNvPr>
          <p:cNvSpPr/>
          <p:nvPr/>
        </p:nvSpPr>
        <p:spPr>
          <a:xfrm>
            <a:off x="5311917" y="2595687"/>
            <a:ext cx="2340529" cy="2910231"/>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lang="en-US" sz="1867" kern="0" dirty="0">
              <a:solidFill>
                <a:schemeClr val="bg1"/>
              </a:solidFill>
              <a:latin typeface="Arial"/>
              <a:cs typeface="Arial"/>
              <a:sym typeface="Arial"/>
            </a:endParaRPr>
          </a:p>
        </p:txBody>
      </p:sp>
      <p:sp>
        <p:nvSpPr>
          <p:cNvPr id="78" name="Google Shape;648;p29">
            <a:extLst>
              <a:ext uri="{FF2B5EF4-FFF2-40B4-BE49-F238E27FC236}">
                <a16:creationId xmlns:a16="http://schemas.microsoft.com/office/drawing/2014/main" id="{69B0DF1B-19C9-A0A9-C045-A6871A421F93}"/>
              </a:ext>
            </a:extLst>
          </p:cNvPr>
          <p:cNvSpPr/>
          <p:nvPr/>
        </p:nvSpPr>
        <p:spPr>
          <a:xfrm>
            <a:off x="5302465" y="2593734"/>
            <a:ext cx="2375095" cy="2908302"/>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lang="en-US" sz="1867" kern="0" dirty="0">
              <a:solidFill>
                <a:schemeClr val="bg1"/>
              </a:solidFill>
              <a:latin typeface="Arial"/>
              <a:cs typeface="Arial"/>
              <a:sym typeface="Arial"/>
            </a:endParaRPr>
          </a:p>
        </p:txBody>
      </p:sp>
      <p:sp>
        <p:nvSpPr>
          <p:cNvPr id="79" name="Google Shape;649;p29">
            <a:extLst>
              <a:ext uri="{FF2B5EF4-FFF2-40B4-BE49-F238E27FC236}">
                <a16:creationId xmlns:a16="http://schemas.microsoft.com/office/drawing/2014/main" id="{CF5EEB8C-9E27-CFDE-C5D8-EA587BE29832}"/>
              </a:ext>
            </a:extLst>
          </p:cNvPr>
          <p:cNvSpPr/>
          <p:nvPr/>
        </p:nvSpPr>
        <p:spPr>
          <a:xfrm>
            <a:off x="5531669" y="2799903"/>
            <a:ext cx="1873500" cy="2405523"/>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lang="en-US" sz="1867" kern="0" dirty="0">
              <a:solidFill>
                <a:schemeClr val="bg1"/>
              </a:solidFill>
              <a:latin typeface="Arial"/>
              <a:cs typeface="Arial"/>
              <a:sym typeface="Arial"/>
            </a:endParaRPr>
          </a:p>
        </p:txBody>
      </p:sp>
      <p:sp>
        <p:nvSpPr>
          <p:cNvPr id="81" name="TextBox 80">
            <a:extLst>
              <a:ext uri="{FF2B5EF4-FFF2-40B4-BE49-F238E27FC236}">
                <a16:creationId xmlns:a16="http://schemas.microsoft.com/office/drawing/2014/main" id="{A4E6D780-83B3-29AA-DF59-E1C1715409BD}"/>
              </a:ext>
            </a:extLst>
          </p:cNvPr>
          <p:cNvSpPr txBox="1"/>
          <p:nvPr/>
        </p:nvSpPr>
        <p:spPr>
          <a:xfrm>
            <a:off x="533260" y="1397435"/>
            <a:ext cx="3521805" cy="307777"/>
          </a:xfrm>
          <a:prstGeom prst="rect">
            <a:avLst/>
          </a:prstGeom>
          <a:noFill/>
        </p:spPr>
        <p:txBody>
          <a:bodyPr wrap="square" rtlCol="0">
            <a:spAutoFit/>
          </a:bodyPr>
          <a:lstStyle/>
          <a:p>
            <a:r>
              <a:rPr lang="es-DO" sz="1400" b="1" i="1" dirty="0">
                <a:solidFill>
                  <a:schemeClr val="bg1"/>
                </a:solidFill>
                <a:latin typeface="Arial Nova Cond" panose="020B0506020202020204" pitchFamily="34" charset="0"/>
              </a:rPr>
              <a:t>Continuando</a:t>
            </a:r>
            <a:r>
              <a:rPr lang="es-DO" sz="1400" b="1" i="1" dirty="0">
                <a:solidFill>
                  <a:schemeClr val="bg1"/>
                </a:solidFill>
              </a:rPr>
              <a:t> con </a:t>
            </a:r>
            <a:r>
              <a:rPr lang="es-DO" sz="1400" b="1" i="1" dirty="0">
                <a:solidFill>
                  <a:schemeClr val="bg1"/>
                </a:solidFill>
                <a:latin typeface="Arial Nova Cond" panose="020B0506020202020204" pitchFamily="34" charset="0"/>
              </a:rPr>
              <a:t>los</a:t>
            </a:r>
            <a:r>
              <a:rPr lang="es-DO" sz="1400" b="1" i="1" dirty="0">
                <a:solidFill>
                  <a:schemeClr val="bg1"/>
                </a:solidFill>
              </a:rPr>
              <a:t> objetivos de estrategia </a:t>
            </a:r>
          </a:p>
        </p:txBody>
      </p:sp>
      <p:pic>
        <p:nvPicPr>
          <p:cNvPr id="99" name="Picture 17">
            <a:extLst>
              <a:ext uri="{FF2B5EF4-FFF2-40B4-BE49-F238E27FC236}">
                <a16:creationId xmlns:a16="http://schemas.microsoft.com/office/drawing/2014/main" id="{0C8017AA-71E4-B00D-6919-6DF4B5BA74EB}"/>
              </a:ext>
            </a:extLst>
          </p:cNvPr>
          <p:cNvPicPr>
            <a:picLocks noChangeAspect="1"/>
          </p:cNvPicPr>
          <p:nvPr/>
        </p:nvPicPr>
        <p:blipFill rotWithShape="1">
          <a:blip r:embed="rId8">
            <a:clrChange>
              <a:clrFrom>
                <a:srgbClr val="000000">
                  <a:alpha val="0"/>
                </a:srgbClr>
              </a:clrFrom>
              <a:clrTo>
                <a:srgbClr val="000000">
                  <a:alpha val="0"/>
                </a:srgbClr>
              </a:clrTo>
            </a:clrChange>
            <a:extLst>
              <a:ext uri="{BEBA8EAE-BF5A-486C-A8C5-ECC9F3942E4B}">
                <a14:imgProps xmlns:a14="http://schemas.microsoft.com/office/drawing/2010/main">
                  <a14:imgLayer r:embed="rId9">
                    <a14:imgEffect>
                      <a14:backgroundRemoval t="20431" b="72177" l="30476" r="67936"/>
                    </a14:imgEffect>
                  </a14:imgLayer>
                </a14:imgProps>
              </a:ext>
            </a:extLst>
          </a:blip>
          <a:srcRect l="25794" t="13963" r="27381" b="21355"/>
          <a:stretch/>
        </p:blipFill>
        <p:spPr>
          <a:xfrm>
            <a:off x="6095649" y="4275424"/>
            <a:ext cx="1695483" cy="2189742"/>
          </a:xfrm>
          <a:prstGeom prst="rect">
            <a:avLst/>
          </a:prstGeom>
          <a:noFill/>
          <a:ln w="28575" cap="sq">
            <a:noFill/>
            <a:miter lim="800000"/>
          </a:ln>
          <a:effectLst/>
          <a:scene3d>
            <a:camera prst="orthographicFront"/>
            <a:lightRig rig="twoPt" dir="t">
              <a:rot lat="0" lon="0" rev="7200000"/>
            </a:lightRig>
          </a:scene3d>
          <a:sp3d>
            <a:bevelT w="25400" h="19050"/>
            <a:contourClr>
              <a:srgbClr val="FFFFFF"/>
            </a:contourClr>
          </a:sp3d>
        </p:spPr>
      </p:pic>
      <p:sp>
        <p:nvSpPr>
          <p:cNvPr id="105" name="TextBox 104">
            <a:extLst>
              <a:ext uri="{FF2B5EF4-FFF2-40B4-BE49-F238E27FC236}">
                <a16:creationId xmlns:a16="http://schemas.microsoft.com/office/drawing/2014/main" id="{0BA8EC6B-BC35-D950-13E1-967DBE435BB2}"/>
              </a:ext>
            </a:extLst>
          </p:cNvPr>
          <p:cNvSpPr txBox="1"/>
          <p:nvPr/>
        </p:nvSpPr>
        <p:spPr>
          <a:xfrm>
            <a:off x="235774" y="6178421"/>
            <a:ext cx="3787299" cy="3539430"/>
          </a:xfrm>
          <a:prstGeom prst="rect">
            <a:avLst/>
          </a:prstGeom>
          <a:noFill/>
        </p:spPr>
        <p:txBody>
          <a:bodyPr wrap="square">
            <a:spAutoFit/>
          </a:bodyPr>
          <a:lstStyle/>
          <a:p>
            <a:r>
              <a:rPr lang="es-DO" sz="1400" b="1" dirty="0">
                <a:latin typeface="Arial Nova Cond" panose="020B0506020202020204" pitchFamily="34" charset="0"/>
              </a:rPr>
              <a:t>Beneficios: </a:t>
            </a:r>
          </a:p>
          <a:p>
            <a:endParaRPr lang="es-DO" sz="1400" dirty="0">
              <a:latin typeface="Arial Nova Cond" panose="020B0506020202020204" pitchFamily="34" charset="0"/>
            </a:endParaRPr>
          </a:p>
          <a:p>
            <a:pPr marL="285750" indent="-285750">
              <a:buFont typeface="Arial" panose="020B0604020202020204" pitchFamily="34" charset="0"/>
              <a:buChar char="•"/>
            </a:pPr>
            <a:r>
              <a:rPr lang="es-DO" sz="1400" dirty="0">
                <a:latin typeface="Arial Nova Cond" panose="020B0506020202020204" pitchFamily="34" charset="0"/>
              </a:rPr>
              <a:t>Incremento en los niveles de calidad para información impresa.</a:t>
            </a:r>
          </a:p>
          <a:p>
            <a:pPr marL="285750" indent="-285750">
              <a:buFont typeface="Arial" panose="020B0604020202020204" pitchFamily="34" charset="0"/>
              <a:buChar char="•"/>
            </a:pPr>
            <a:r>
              <a:rPr lang="es-DO" sz="1400" dirty="0">
                <a:latin typeface="Arial Nova Cond" panose="020B0506020202020204" pitchFamily="34" charset="0"/>
              </a:rPr>
              <a:t>Ahorro en el consumo de “Printing plates” y uso de tintas.</a:t>
            </a:r>
          </a:p>
          <a:p>
            <a:pPr marL="285750" indent="-285750">
              <a:buFont typeface="Arial" panose="020B0604020202020204" pitchFamily="34" charset="0"/>
              <a:buChar char="•"/>
            </a:pPr>
            <a:endParaRPr lang="es-DO" sz="1400" b="1" dirty="0">
              <a:latin typeface="Arial Nova Cond" panose="020B0506020202020204" pitchFamily="34" charset="0"/>
            </a:endParaRPr>
          </a:p>
          <a:p>
            <a:r>
              <a:rPr lang="es-DO" sz="1400" b="1" dirty="0">
                <a:latin typeface="Arial Nova Cond" panose="020B0506020202020204" pitchFamily="34" charset="0"/>
              </a:rPr>
              <a:t>Logros:</a:t>
            </a:r>
          </a:p>
          <a:p>
            <a:r>
              <a:rPr lang="es-DO" sz="1400" b="1" dirty="0">
                <a:latin typeface="Arial Nova Cond" panose="020B0506020202020204" pitchFamily="34" charset="0"/>
              </a:rPr>
              <a:t> </a:t>
            </a:r>
          </a:p>
          <a:p>
            <a:pPr marL="285750" indent="-285750" algn="just" rtl="0" fontAlgn="base">
              <a:buFont typeface="Arial" panose="020B0604020202020204" pitchFamily="34" charset="0"/>
              <a:buChar char="•"/>
            </a:pPr>
            <a:r>
              <a:rPr lang="es-DO" sz="1400" dirty="0">
                <a:latin typeface="Arial Nova Cond" panose="020B0506020202020204" pitchFamily="34" charset="0"/>
              </a:rPr>
              <a:t>Instalación de equipos -Completado</a:t>
            </a:r>
            <a:r>
              <a:rPr lang="en-US" sz="1400" dirty="0">
                <a:latin typeface="Arial Nova Cond" panose="020B0506020202020204" pitchFamily="34" charset="0"/>
              </a:rPr>
              <a:t>​</a:t>
            </a:r>
          </a:p>
          <a:p>
            <a:pPr marL="285750" indent="-285750" algn="just" rtl="0" fontAlgn="base">
              <a:buFont typeface="Arial" panose="020B0604020202020204" pitchFamily="34" charset="0"/>
              <a:buChar char="•"/>
            </a:pPr>
            <a:r>
              <a:rPr lang="es-DO" sz="1400" dirty="0">
                <a:latin typeface="Arial Nova Cond" panose="020B0506020202020204" pitchFamily="34" charset="0"/>
              </a:rPr>
              <a:t>Control de cambios en ejecución -Completado</a:t>
            </a:r>
            <a:endParaRPr lang="es-DO" sz="1400" b="1" dirty="0">
              <a:latin typeface="Arial Nova Cond" panose="020B0506020202020204" pitchFamily="34" charset="0"/>
            </a:endParaRPr>
          </a:p>
          <a:p>
            <a:pPr marL="285750" indent="-285750" algn="just" rtl="0" fontAlgn="base">
              <a:buFont typeface="Arial" panose="020B0604020202020204" pitchFamily="34" charset="0"/>
              <a:buChar char="•"/>
            </a:pPr>
            <a:endParaRPr lang="es-DO" sz="1400" b="1" dirty="0">
              <a:latin typeface="Arial Nova Cond" panose="020B0506020202020204" pitchFamily="34" charset="0"/>
            </a:endParaRPr>
          </a:p>
          <a:p>
            <a:pPr algn="just" rtl="0" fontAlgn="base"/>
            <a:r>
              <a:rPr lang="es-DO" sz="1400" b="1" dirty="0">
                <a:latin typeface="Arial Nova Cond" panose="020B0506020202020204" pitchFamily="34" charset="0"/>
              </a:rPr>
              <a:t>Próximos pasos:</a:t>
            </a:r>
          </a:p>
          <a:p>
            <a:pPr algn="just" rtl="0" fontAlgn="base"/>
            <a:endParaRPr lang="es-DO" sz="1400" b="1" dirty="0">
              <a:latin typeface="Arial Nova Cond" panose="020B0506020202020204" pitchFamily="34" charset="0"/>
            </a:endParaRPr>
          </a:p>
          <a:p>
            <a:pPr marL="285750" indent="-285750" algn="just" rtl="0" fontAlgn="base">
              <a:buFont typeface="Arial" panose="020B0604020202020204" pitchFamily="34" charset="0"/>
              <a:buChar char="•"/>
            </a:pPr>
            <a:r>
              <a:rPr lang="es-DO" sz="1400" dirty="0">
                <a:latin typeface="Arial Nova Cond" panose="020B0506020202020204" pitchFamily="34" charset="0"/>
              </a:rPr>
              <a:t>Proceso de validación Q2 2024</a:t>
            </a:r>
            <a:r>
              <a:rPr lang="en-US" sz="1400" dirty="0">
                <a:latin typeface="Arial Nova Cond" panose="020B0506020202020204" pitchFamily="34" charset="0"/>
              </a:rPr>
              <a:t>​</a:t>
            </a:r>
          </a:p>
          <a:p>
            <a:pPr marL="285750" indent="-285750" algn="just" rtl="0" fontAlgn="base">
              <a:buFont typeface="Arial" panose="020B0604020202020204" pitchFamily="34" charset="0"/>
              <a:buChar char="•"/>
            </a:pPr>
            <a:r>
              <a:rPr lang="es-DO" sz="1400" dirty="0">
                <a:latin typeface="Arial Nova Cond" panose="020B0506020202020204" pitchFamily="34" charset="0"/>
              </a:rPr>
              <a:t>Corrida FOC Q2 2024</a:t>
            </a:r>
            <a:endParaRPr lang="es-DO" sz="1400" b="1" dirty="0">
              <a:latin typeface="Arial Nova Cond" panose="020B0506020202020204" pitchFamily="34" charset="0"/>
            </a:endParaRPr>
          </a:p>
        </p:txBody>
      </p:sp>
      <p:sp>
        <p:nvSpPr>
          <p:cNvPr id="107" name="TextBox 106">
            <a:extLst>
              <a:ext uri="{FF2B5EF4-FFF2-40B4-BE49-F238E27FC236}">
                <a16:creationId xmlns:a16="http://schemas.microsoft.com/office/drawing/2014/main" id="{51EB83F5-961A-2BD0-8E89-876AA4A3DCCC}"/>
              </a:ext>
            </a:extLst>
          </p:cNvPr>
          <p:cNvSpPr txBox="1"/>
          <p:nvPr/>
        </p:nvSpPr>
        <p:spPr>
          <a:xfrm>
            <a:off x="4180849" y="6184208"/>
            <a:ext cx="3568513" cy="4185761"/>
          </a:xfrm>
          <a:prstGeom prst="rect">
            <a:avLst/>
          </a:prstGeom>
          <a:noFill/>
        </p:spPr>
        <p:txBody>
          <a:bodyPr wrap="square" lIns="91440" tIns="45720" rIns="91440" bIns="45720" anchor="t">
            <a:spAutoFit/>
          </a:bodyPr>
          <a:lstStyle/>
          <a:p>
            <a:r>
              <a:rPr lang="es-DO" sz="1400" b="1" dirty="0">
                <a:latin typeface="Arial Nova Cond"/>
              </a:rPr>
              <a:t>Beneficios: </a:t>
            </a:r>
            <a:endParaRPr lang="es-DO" sz="1400" b="1" dirty="0">
              <a:latin typeface="Arial Nova Cond" panose="020B0506020202020204" pitchFamily="34" charset="0"/>
            </a:endParaRPr>
          </a:p>
          <a:p>
            <a:endParaRPr lang="es-DO" sz="1400" b="1" dirty="0">
              <a:latin typeface="Arial Nova Cond" panose="020B0506020202020204" pitchFamily="34" charset="0"/>
            </a:endParaRPr>
          </a:p>
          <a:p>
            <a:pPr marL="285750" indent="-285750">
              <a:buFont typeface="Arial" panose="020B0604020202020204" pitchFamily="34" charset="0"/>
              <a:buChar char="•"/>
            </a:pPr>
            <a:r>
              <a:rPr lang="es-DO" sz="1400" dirty="0">
                <a:latin typeface="Arial Nova Cond"/>
              </a:rPr>
              <a:t>Integración Vertical </a:t>
            </a:r>
            <a:endParaRPr lang="es-DO" sz="1400" dirty="0">
              <a:latin typeface="Arial Nova Cond" panose="020B0506020202020204" pitchFamily="34" charset="0"/>
            </a:endParaRPr>
          </a:p>
          <a:p>
            <a:pPr marL="285750" indent="-285750">
              <a:buFont typeface="Arial" panose="020B0604020202020204" pitchFamily="34" charset="0"/>
              <a:buChar char="•"/>
            </a:pPr>
            <a:r>
              <a:rPr lang="es-DO" sz="1400" dirty="0">
                <a:latin typeface="Arial Nova Cond"/>
              </a:rPr>
              <a:t>Reducción de costos en materia prima. </a:t>
            </a:r>
            <a:endParaRPr lang="es-DO" sz="1400" dirty="0">
              <a:latin typeface="Arial Nova Cond" panose="020B0506020202020204" pitchFamily="34" charset="0"/>
            </a:endParaRPr>
          </a:p>
          <a:p>
            <a:pPr marL="285750" indent="-285750">
              <a:buFont typeface="Arial" panose="020B0604020202020204" pitchFamily="34" charset="0"/>
              <a:buChar char="•"/>
            </a:pPr>
            <a:r>
              <a:rPr lang="es-DO" sz="1400" dirty="0">
                <a:latin typeface="Arial Nova Cond"/>
              </a:rPr>
              <a:t>+1MM de componentes serán moldeados</a:t>
            </a:r>
          </a:p>
          <a:p>
            <a:pPr marL="285750" indent="-285750">
              <a:buFont typeface="Arial" panose="020B0604020202020204" pitchFamily="34" charset="0"/>
              <a:buChar char="•"/>
            </a:pPr>
            <a:endParaRPr lang="es-DO" sz="1400" dirty="0">
              <a:latin typeface="Arial Nova Cond" panose="020B0506020202020204" pitchFamily="34" charset="0"/>
            </a:endParaRPr>
          </a:p>
          <a:p>
            <a:pPr marL="285750" indent="-285750">
              <a:buFont typeface="Arial" panose="020B0604020202020204" pitchFamily="34" charset="0"/>
              <a:buChar char="•"/>
            </a:pPr>
            <a:endParaRPr lang="es-DO" sz="1400" b="1" dirty="0">
              <a:latin typeface="Arial Nova Cond" panose="020B0506020202020204" pitchFamily="34" charset="0"/>
            </a:endParaRPr>
          </a:p>
          <a:p>
            <a:r>
              <a:rPr lang="es-DO" sz="1400" b="1" dirty="0">
                <a:latin typeface="Arial Nova Cond"/>
              </a:rPr>
              <a:t>Logros: </a:t>
            </a:r>
            <a:endParaRPr lang="es-DO" sz="1400" b="1" dirty="0">
              <a:latin typeface="Arial Nova Cond" panose="020B0506020202020204" pitchFamily="34" charset="0"/>
            </a:endParaRPr>
          </a:p>
          <a:p>
            <a:pPr marL="285750" indent="-285750">
              <a:buFont typeface="Arial" panose="020B0604020202020204" pitchFamily="34" charset="0"/>
              <a:buChar char="•"/>
            </a:pPr>
            <a:endParaRPr lang="es-DO" sz="1400" dirty="0">
              <a:latin typeface="Arial Nova Cond" panose="020B0506020202020204" pitchFamily="34" charset="0"/>
            </a:endParaRPr>
          </a:p>
          <a:p>
            <a:pPr marL="285750" indent="-285750" algn="just" rtl="0" fontAlgn="base">
              <a:buFont typeface="Arial" panose="020B0604020202020204" pitchFamily="34" charset="0"/>
              <a:buChar char="•"/>
            </a:pPr>
            <a:r>
              <a:rPr lang="es-DO" sz="1400" dirty="0">
                <a:latin typeface="Arial Nova Cond"/>
              </a:rPr>
              <a:t>Cualificación de Instalación para Manan &amp; Comprador Óptico -Completado</a:t>
            </a:r>
            <a:r>
              <a:rPr lang="en-US" sz="1400" dirty="0">
                <a:latin typeface="Arial Nova Cond"/>
              </a:rPr>
              <a:t>​</a:t>
            </a:r>
          </a:p>
          <a:p>
            <a:pPr marL="285750" indent="-285750" algn="just" rtl="0" fontAlgn="base">
              <a:buFont typeface="Arial" panose="020B0604020202020204" pitchFamily="34" charset="0"/>
              <a:buChar char="•"/>
            </a:pPr>
            <a:r>
              <a:rPr lang="es-DO" sz="1400" dirty="0">
                <a:latin typeface="Arial Nova Cond"/>
              </a:rPr>
              <a:t>Corrida OQ- Completado</a:t>
            </a:r>
          </a:p>
          <a:p>
            <a:pPr marL="285750" indent="-285750">
              <a:buFont typeface="Arial,Sans-Serif"/>
              <a:buChar char="•"/>
            </a:pPr>
            <a:r>
              <a:rPr lang="es-DO" sz="1400" dirty="0">
                <a:latin typeface="Arial Nova Cond"/>
              </a:rPr>
              <a:t>Corrida PPQ </a:t>
            </a:r>
            <a:r>
              <a:rPr lang="en-US" sz="1400" dirty="0">
                <a:latin typeface="Arial Nova Cond"/>
              </a:rPr>
              <a:t>–</a:t>
            </a:r>
          </a:p>
          <a:p>
            <a:pPr marL="285750" indent="-285750">
              <a:buFont typeface="Arial,Sans-Serif"/>
              <a:buChar char="•"/>
            </a:pPr>
            <a:r>
              <a:rPr lang="es-DO" sz="1400" dirty="0">
                <a:latin typeface="Arial Nova Cond"/>
              </a:rPr>
              <a:t>Corrida de FOC/COB -Completado</a:t>
            </a:r>
            <a:endParaRPr lang="en-US" sz="1400" dirty="0">
              <a:latin typeface="Arial Nova Cond"/>
            </a:endParaRPr>
          </a:p>
          <a:p>
            <a:pPr algn="just"/>
            <a:endParaRPr lang="es-DO" sz="1400" b="1" dirty="0">
              <a:latin typeface="Arial Nova Cond" panose="020B0506020202020204" pitchFamily="34" charset="0"/>
            </a:endParaRPr>
          </a:p>
          <a:p>
            <a:pPr algn="just" rtl="0" fontAlgn="base"/>
            <a:r>
              <a:rPr lang="es-DO" sz="1400" b="1" dirty="0">
                <a:latin typeface="Arial Nova Cond"/>
              </a:rPr>
              <a:t>Próximos pasos:</a:t>
            </a:r>
          </a:p>
          <a:p>
            <a:pPr marL="285750" indent="-285750" algn="just" rtl="0" fontAlgn="base">
              <a:buFont typeface="Arial" panose="020B0604020202020204" pitchFamily="34" charset="0"/>
              <a:buChar char="•"/>
            </a:pPr>
            <a:endParaRPr lang="es-DO" sz="1400" dirty="0">
              <a:latin typeface="Arial Nova Cond" panose="020B0506020202020204" pitchFamily="34" charset="0"/>
            </a:endParaRPr>
          </a:p>
          <a:p>
            <a:pPr marL="285750" indent="-285750" fontAlgn="base">
              <a:buFont typeface="Arial" panose="020B0604020202020204" pitchFamily="34" charset="0"/>
              <a:buChar char="•"/>
            </a:pPr>
            <a:r>
              <a:rPr lang="es-DO" sz="1400" dirty="0">
                <a:latin typeface="Arial Nova Cond" panose="020B0506020202020204" pitchFamily="34" charset="0"/>
              </a:rPr>
              <a:t>Cierre Validaciones–  Q1 202</a:t>
            </a:r>
            <a:r>
              <a:rPr lang="en-US" sz="1400" dirty="0">
                <a:latin typeface="Arial Nova Cond" panose="020B0506020202020204" pitchFamily="34" charset="0"/>
              </a:rPr>
              <a:t>4</a:t>
            </a:r>
          </a:p>
          <a:p>
            <a:pPr algn="just" rtl="0"/>
            <a:endParaRPr lang="en-US" sz="1400" dirty="0">
              <a:latin typeface="Arial Nova Cond" panose="020B0506020202020204" pitchFamily="34" charset="0"/>
            </a:endParaRPr>
          </a:p>
        </p:txBody>
      </p:sp>
      <p:sp>
        <p:nvSpPr>
          <p:cNvPr id="110" name="Rectangle 109">
            <a:extLst>
              <a:ext uri="{FF2B5EF4-FFF2-40B4-BE49-F238E27FC236}">
                <a16:creationId xmlns:a16="http://schemas.microsoft.com/office/drawing/2014/main" id="{2F1AC0DB-0D73-5032-D426-F489A6ECE606}"/>
              </a:ext>
            </a:extLst>
          </p:cNvPr>
          <p:cNvSpPr/>
          <p:nvPr/>
        </p:nvSpPr>
        <p:spPr>
          <a:xfrm>
            <a:off x="72832" y="6086619"/>
            <a:ext cx="116932" cy="978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1" name="Rectangle 110">
            <a:extLst>
              <a:ext uri="{FF2B5EF4-FFF2-40B4-BE49-F238E27FC236}">
                <a16:creationId xmlns:a16="http://schemas.microsoft.com/office/drawing/2014/main" id="{17341489-EEB3-E04C-3690-F25BA438D6C2}"/>
              </a:ext>
            </a:extLst>
          </p:cNvPr>
          <p:cNvSpPr/>
          <p:nvPr/>
        </p:nvSpPr>
        <p:spPr>
          <a:xfrm>
            <a:off x="66284" y="7132225"/>
            <a:ext cx="108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2" name="Rectangle 111">
            <a:extLst>
              <a:ext uri="{FF2B5EF4-FFF2-40B4-BE49-F238E27FC236}">
                <a16:creationId xmlns:a16="http://schemas.microsoft.com/office/drawing/2014/main" id="{510E7C76-411A-2715-C94B-CCDD741E3C8F}"/>
              </a:ext>
            </a:extLst>
          </p:cNvPr>
          <p:cNvSpPr/>
          <p:nvPr/>
        </p:nvSpPr>
        <p:spPr>
          <a:xfrm>
            <a:off x="66438" y="8126001"/>
            <a:ext cx="108000" cy="90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3" name="Rectangle 112">
            <a:extLst>
              <a:ext uri="{FF2B5EF4-FFF2-40B4-BE49-F238E27FC236}">
                <a16:creationId xmlns:a16="http://schemas.microsoft.com/office/drawing/2014/main" id="{FD3A2F16-5D8E-4C77-2701-6C159A63CC8D}"/>
              </a:ext>
            </a:extLst>
          </p:cNvPr>
          <p:cNvSpPr/>
          <p:nvPr/>
        </p:nvSpPr>
        <p:spPr>
          <a:xfrm>
            <a:off x="66438" y="9238928"/>
            <a:ext cx="108000" cy="90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6" name="Rectangle 115">
            <a:extLst>
              <a:ext uri="{FF2B5EF4-FFF2-40B4-BE49-F238E27FC236}">
                <a16:creationId xmlns:a16="http://schemas.microsoft.com/office/drawing/2014/main" id="{E8D66188-C8FA-ADE2-4D77-B2A673B70A45}"/>
              </a:ext>
            </a:extLst>
          </p:cNvPr>
          <p:cNvSpPr/>
          <p:nvPr/>
        </p:nvSpPr>
        <p:spPr>
          <a:xfrm>
            <a:off x="65488" y="10232871"/>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Right Triangle 120">
            <a:extLst>
              <a:ext uri="{FF2B5EF4-FFF2-40B4-BE49-F238E27FC236}">
                <a16:creationId xmlns:a16="http://schemas.microsoft.com/office/drawing/2014/main" id="{07A08313-0B70-74EC-269B-5DB793CB95F9}"/>
              </a:ext>
            </a:extLst>
          </p:cNvPr>
          <p:cNvSpPr/>
          <p:nvPr/>
        </p:nvSpPr>
        <p:spPr>
          <a:xfrm rot="16200000">
            <a:off x="6183718" y="9391150"/>
            <a:ext cx="749894" cy="2413406"/>
          </a:xfrm>
          <a:prstGeom prst="rtTriangle">
            <a:avLst/>
          </a:prstGeom>
          <a:solidFill>
            <a:schemeClr val="tx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Google Shape;647;p29">
            <a:extLst>
              <a:ext uri="{FF2B5EF4-FFF2-40B4-BE49-F238E27FC236}">
                <a16:creationId xmlns:a16="http://schemas.microsoft.com/office/drawing/2014/main" id="{98C43136-D824-8002-9256-064922455797}"/>
              </a:ext>
            </a:extLst>
          </p:cNvPr>
          <p:cNvSpPr/>
          <p:nvPr/>
        </p:nvSpPr>
        <p:spPr>
          <a:xfrm>
            <a:off x="2696255" y="2580052"/>
            <a:ext cx="2340529" cy="2910231"/>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dirty="0">
              <a:solidFill>
                <a:schemeClr val="bg1"/>
              </a:solidFill>
              <a:latin typeface="Arial"/>
              <a:cs typeface="Arial"/>
              <a:sym typeface="Arial"/>
            </a:endParaRPr>
          </a:p>
        </p:txBody>
      </p:sp>
      <p:sp>
        <p:nvSpPr>
          <p:cNvPr id="15" name="Google Shape;648;p29">
            <a:extLst>
              <a:ext uri="{FF2B5EF4-FFF2-40B4-BE49-F238E27FC236}">
                <a16:creationId xmlns:a16="http://schemas.microsoft.com/office/drawing/2014/main" id="{5C5E131B-F097-1036-98B4-E327C340FFD5}"/>
              </a:ext>
            </a:extLst>
          </p:cNvPr>
          <p:cNvSpPr/>
          <p:nvPr/>
        </p:nvSpPr>
        <p:spPr>
          <a:xfrm>
            <a:off x="2686803" y="2578099"/>
            <a:ext cx="2375095" cy="2908302"/>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chemeClr val="bg1"/>
              </a:solidFill>
              <a:latin typeface="Arial"/>
              <a:cs typeface="Arial"/>
              <a:sym typeface="Arial"/>
            </a:endParaRPr>
          </a:p>
        </p:txBody>
      </p:sp>
      <p:sp>
        <p:nvSpPr>
          <p:cNvPr id="19" name="Google Shape;649;p29">
            <a:extLst>
              <a:ext uri="{FF2B5EF4-FFF2-40B4-BE49-F238E27FC236}">
                <a16:creationId xmlns:a16="http://schemas.microsoft.com/office/drawing/2014/main" id="{6BE30449-BE2D-BD17-17BB-11B26BDE61B3}"/>
              </a:ext>
            </a:extLst>
          </p:cNvPr>
          <p:cNvSpPr/>
          <p:nvPr/>
        </p:nvSpPr>
        <p:spPr>
          <a:xfrm>
            <a:off x="2916007" y="2784268"/>
            <a:ext cx="1873500" cy="2405523"/>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chemeClr val="bg1"/>
              </a:solidFill>
              <a:latin typeface="Arial"/>
              <a:cs typeface="Arial"/>
              <a:sym typeface="Arial"/>
            </a:endParaRPr>
          </a:p>
        </p:txBody>
      </p:sp>
      <p:grpSp>
        <p:nvGrpSpPr>
          <p:cNvPr id="22" name="Google Shape;8929;p71">
            <a:extLst>
              <a:ext uri="{FF2B5EF4-FFF2-40B4-BE49-F238E27FC236}">
                <a16:creationId xmlns:a16="http://schemas.microsoft.com/office/drawing/2014/main" id="{8D2BBB5B-E3D7-0242-E0C5-E3C1E6643B77}"/>
              </a:ext>
            </a:extLst>
          </p:cNvPr>
          <p:cNvGrpSpPr/>
          <p:nvPr/>
        </p:nvGrpSpPr>
        <p:grpSpPr>
          <a:xfrm>
            <a:off x="3905458" y="1386930"/>
            <a:ext cx="352455" cy="340168"/>
            <a:chOff x="3857225" y="238125"/>
            <a:chExt cx="500575" cy="483125"/>
          </a:xfrm>
        </p:grpSpPr>
        <p:sp>
          <p:nvSpPr>
            <p:cNvPr id="23" name="Google Shape;8930;p71">
              <a:extLst>
                <a:ext uri="{FF2B5EF4-FFF2-40B4-BE49-F238E27FC236}">
                  <a16:creationId xmlns:a16="http://schemas.microsoft.com/office/drawing/2014/main" id="{A39DF1EA-B5E2-F126-C0A4-EB6B0D91BB7B}"/>
                </a:ext>
              </a:extLst>
            </p:cNvPr>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rgbClr val="0070C0"/>
                  </a:solidFill>
                </a:ln>
                <a:solidFill>
                  <a:srgbClr val="FF0000"/>
                </a:solidFill>
              </a:endParaRPr>
            </a:p>
          </p:txBody>
        </p:sp>
        <p:sp>
          <p:nvSpPr>
            <p:cNvPr id="25" name="Google Shape;8931;p71">
              <a:extLst>
                <a:ext uri="{FF2B5EF4-FFF2-40B4-BE49-F238E27FC236}">
                  <a16:creationId xmlns:a16="http://schemas.microsoft.com/office/drawing/2014/main" id="{6995EA49-4FCD-9FB3-8340-7D39DE442A3F}"/>
                </a:ext>
              </a:extLst>
            </p:cNvPr>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rgbClr val="0070C0"/>
                  </a:solidFill>
                </a:ln>
                <a:solidFill>
                  <a:srgbClr val="435D74"/>
                </a:solidFill>
              </a:endParaRPr>
            </a:p>
          </p:txBody>
        </p:sp>
        <p:sp>
          <p:nvSpPr>
            <p:cNvPr id="26" name="Google Shape;8932;p71">
              <a:extLst>
                <a:ext uri="{FF2B5EF4-FFF2-40B4-BE49-F238E27FC236}">
                  <a16:creationId xmlns:a16="http://schemas.microsoft.com/office/drawing/2014/main" id="{24D00A6E-44F5-8D3F-6E2C-24C85E48DDE8}"/>
                </a:ext>
              </a:extLst>
            </p:cNvPr>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rgbClr val="0070C0"/>
                  </a:solidFill>
                </a:ln>
                <a:solidFill>
                  <a:srgbClr val="435D74"/>
                </a:solidFill>
              </a:endParaRPr>
            </a:p>
          </p:txBody>
        </p:sp>
        <p:sp>
          <p:nvSpPr>
            <p:cNvPr id="27" name="Google Shape;8933;p71">
              <a:extLst>
                <a:ext uri="{FF2B5EF4-FFF2-40B4-BE49-F238E27FC236}">
                  <a16:creationId xmlns:a16="http://schemas.microsoft.com/office/drawing/2014/main" id="{0AA18D06-77C4-2C4B-4F85-483F378A111B}"/>
                </a:ext>
              </a:extLst>
            </p:cNvPr>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rgbClr val="0070C0"/>
                  </a:solidFill>
                </a:ln>
                <a:solidFill>
                  <a:srgbClr val="435D74"/>
                </a:solidFill>
              </a:endParaRPr>
            </a:p>
          </p:txBody>
        </p:sp>
        <p:sp>
          <p:nvSpPr>
            <p:cNvPr id="28" name="Google Shape;8934;p71">
              <a:extLst>
                <a:ext uri="{FF2B5EF4-FFF2-40B4-BE49-F238E27FC236}">
                  <a16:creationId xmlns:a16="http://schemas.microsoft.com/office/drawing/2014/main" id="{58731747-6F02-7B5C-4DB0-D334AC780ACA}"/>
                </a:ext>
              </a:extLst>
            </p:cNvPr>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rgbClr val="0070C0"/>
                  </a:solidFill>
                </a:ln>
                <a:solidFill>
                  <a:srgbClr val="435D74"/>
                </a:solidFill>
              </a:endParaRPr>
            </a:p>
          </p:txBody>
        </p:sp>
        <p:sp>
          <p:nvSpPr>
            <p:cNvPr id="29" name="Google Shape;8935;p71">
              <a:extLst>
                <a:ext uri="{FF2B5EF4-FFF2-40B4-BE49-F238E27FC236}">
                  <a16:creationId xmlns:a16="http://schemas.microsoft.com/office/drawing/2014/main" id="{CD165B02-668D-3EED-B660-AC841E236EF3}"/>
                </a:ext>
              </a:extLst>
            </p:cNvPr>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rgbClr val="0070C0"/>
                  </a:solidFill>
                </a:ln>
                <a:solidFill>
                  <a:srgbClr val="435D74"/>
                </a:solidFill>
              </a:endParaRPr>
            </a:p>
          </p:txBody>
        </p:sp>
        <p:sp>
          <p:nvSpPr>
            <p:cNvPr id="32" name="Google Shape;8936;p71">
              <a:extLst>
                <a:ext uri="{FF2B5EF4-FFF2-40B4-BE49-F238E27FC236}">
                  <a16:creationId xmlns:a16="http://schemas.microsoft.com/office/drawing/2014/main" id="{CCB2CAB7-9BD1-F646-B978-5825E1E8A223}"/>
                </a:ext>
              </a:extLst>
            </p:cNvPr>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rgbClr val="0070C0"/>
                  </a:solidFill>
                </a:ln>
                <a:solidFill>
                  <a:srgbClr val="435D74"/>
                </a:solidFill>
              </a:endParaRPr>
            </a:p>
          </p:txBody>
        </p:sp>
      </p:grpSp>
      <p:sp>
        <p:nvSpPr>
          <p:cNvPr id="42" name="Google Shape;9009;p71">
            <a:extLst>
              <a:ext uri="{FF2B5EF4-FFF2-40B4-BE49-F238E27FC236}">
                <a16:creationId xmlns:a16="http://schemas.microsoft.com/office/drawing/2014/main" id="{0D382FD2-1146-6467-00D2-5ADAD3CC26E3}"/>
              </a:ext>
            </a:extLst>
          </p:cNvPr>
          <p:cNvSpPr/>
          <p:nvPr/>
        </p:nvSpPr>
        <p:spPr>
          <a:xfrm>
            <a:off x="1078875" y="7636440"/>
            <a:ext cx="332658" cy="292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latin typeface="Arial Nova Cond" panose="020B0506020202020204" pitchFamily="34" charset="0"/>
            </a:endParaRPr>
          </a:p>
        </p:txBody>
      </p:sp>
      <p:grpSp>
        <p:nvGrpSpPr>
          <p:cNvPr id="44" name="Google Shape;9062;p71">
            <a:extLst>
              <a:ext uri="{FF2B5EF4-FFF2-40B4-BE49-F238E27FC236}">
                <a16:creationId xmlns:a16="http://schemas.microsoft.com/office/drawing/2014/main" id="{1763E0C2-67A5-147D-DC98-5C012452EAA6}"/>
              </a:ext>
            </a:extLst>
          </p:cNvPr>
          <p:cNvGrpSpPr/>
          <p:nvPr/>
        </p:nvGrpSpPr>
        <p:grpSpPr>
          <a:xfrm>
            <a:off x="1502471" y="6132196"/>
            <a:ext cx="368285" cy="341217"/>
            <a:chOff x="2077575" y="2615925"/>
            <a:chExt cx="502150" cy="483150"/>
          </a:xfrm>
          <a:solidFill>
            <a:srgbClr val="00B0F0"/>
          </a:solidFill>
        </p:grpSpPr>
        <p:sp>
          <p:nvSpPr>
            <p:cNvPr id="45" name="Google Shape;9063;p71">
              <a:extLst>
                <a:ext uri="{FF2B5EF4-FFF2-40B4-BE49-F238E27FC236}">
                  <a16:creationId xmlns:a16="http://schemas.microsoft.com/office/drawing/2014/main" id="{B5D564F6-1976-830A-A990-72089FB5ABF1}"/>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46" name="Google Shape;9064;p71">
              <a:extLst>
                <a:ext uri="{FF2B5EF4-FFF2-40B4-BE49-F238E27FC236}">
                  <a16:creationId xmlns:a16="http://schemas.microsoft.com/office/drawing/2014/main" id="{8ADD96FD-9BD2-B56A-CFC4-E3FF6B13B4ED}"/>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47" name="Google Shape;9065;p71">
              <a:extLst>
                <a:ext uri="{FF2B5EF4-FFF2-40B4-BE49-F238E27FC236}">
                  <a16:creationId xmlns:a16="http://schemas.microsoft.com/office/drawing/2014/main" id="{59261779-74A8-1E86-407E-6BFA2DA9B0E9}"/>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48" name="Google Shape;9066;p71">
              <a:extLst>
                <a:ext uri="{FF2B5EF4-FFF2-40B4-BE49-F238E27FC236}">
                  <a16:creationId xmlns:a16="http://schemas.microsoft.com/office/drawing/2014/main" id="{E800E5BC-3AEA-A8DF-DF72-9B06115C3D9A}"/>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grpSp>
      <p:grpSp>
        <p:nvGrpSpPr>
          <p:cNvPr id="51" name="Google Shape;9062;p71">
            <a:extLst>
              <a:ext uri="{FF2B5EF4-FFF2-40B4-BE49-F238E27FC236}">
                <a16:creationId xmlns:a16="http://schemas.microsoft.com/office/drawing/2014/main" id="{9A565E9A-7375-9BFE-E4E2-A54EEE1BC091}"/>
              </a:ext>
            </a:extLst>
          </p:cNvPr>
          <p:cNvGrpSpPr/>
          <p:nvPr/>
        </p:nvGrpSpPr>
        <p:grpSpPr>
          <a:xfrm>
            <a:off x="5384699" y="6190267"/>
            <a:ext cx="368285" cy="341217"/>
            <a:chOff x="2077575" y="2615925"/>
            <a:chExt cx="502150" cy="483150"/>
          </a:xfrm>
          <a:solidFill>
            <a:srgbClr val="00B0F0"/>
          </a:solidFill>
        </p:grpSpPr>
        <p:sp>
          <p:nvSpPr>
            <p:cNvPr id="53" name="Google Shape;9063;p71">
              <a:extLst>
                <a:ext uri="{FF2B5EF4-FFF2-40B4-BE49-F238E27FC236}">
                  <a16:creationId xmlns:a16="http://schemas.microsoft.com/office/drawing/2014/main" id="{EDF94738-D140-0BA8-DB52-DCFAE3D735DD}"/>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54" name="Google Shape;9064;p71">
              <a:extLst>
                <a:ext uri="{FF2B5EF4-FFF2-40B4-BE49-F238E27FC236}">
                  <a16:creationId xmlns:a16="http://schemas.microsoft.com/office/drawing/2014/main" id="{DDEBB9AA-4276-8881-F566-46F2A8FE53AD}"/>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55" name="Google Shape;9065;p71">
              <a:extLst>
                <a:ext uri="{FF2B5EF4-FFF2-40B4-BE49-F238E27FC236}">
                  <a16:creationId xmlns:a16="http://schemas.microsoft.com/office/drawing/2014/main" id="{E5E098D6-CB14-8488-41B4-D9E6A8C09B28}"/>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56" name="Google Shape;9066;p71">
              <a:extLst>
                <a:ext uri="{FF2B5EF4-FFF2-40B4-BE49-F238E27FC236}">
                  <a16:creationId xmlns:a16="http://schemas.microsoft.com/office/drawing/2014/main" id="{34A48C0A-1875-3F71-6CAF-8B8511916682}"/>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grp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grpSp>
      <p:grpSp>
        <p:nvGrpSpPr>
          <p:cNvPr id="57" name="Google Shape;9004;p71">
            <a:extLst>
              <a:ext uri="{FF2B5EF4-FFF2-40B4-BE49-F238E27FC236}">
                <a16:creationId xmlns:a16="http://schemas.microsoft.com/office/drawing/2014/main" id="{5C0B1838-B7D0-134F-5F0A-9A42B2473E2F}"/>
              </a:ext>
            </a:extLst>
          </p:cNvPr>
          <p:cNvGrpSpPr/>
          <p:nvPr/>
        </p:nvGrpSpPr>
        <p:grpSpPr>
          <a:xfrm>
            <a:off x="1585681" y="8716160"/>
            <a:ext cx="283933" cy="256172"/>
            <a:chOff x="3860250" y="1427025"/>
            <a:chExt cx="487900" cy="483200"/>
          </a:xfrm>
        </p:grpSpPr>
        <p:sp>
          <p:nvSpPr>
            <p:cNvPr id="58" name="Google Shape;9005;p71">
              <a:extLst>
                <a:ext uri="{FF2B5EF4-FFF2-40B4-BE49-F238E27FC236}">
                  <a16:creationId xmlns:a16="http://schemas.microsoft.com/office/drawing/2014/main" id="{E8F4E072-9A73-465C-2BFE-2D0879EBF738}"/>
                </a:ext>
              </a:extLst>
            </p:cNvPr>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59" name="Google Shape;9006;p71">
              <a:extLst>
                <a:ext uri="{FF2B5EF4-FFF2-40B4-BE49-F238E27FC236}">
                  <a16:creationId xmlns:a16="http://schemas.microsoft.com/office/drawing/2014/main" id="{3EB8AF95-88FC-6954-8E46-15C9154AD43B}"/>
                </a:ext>
              </a:extLst>
            </p:cNvPr>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60" name="Google Shape;9007;p71">
              <a:extLst>
                <a:ext uri="{FF2B5EF4-FFF2-40B4-BE49-F238E27FC236}">
                  <a16:creationId xmlns:a16="http://schemas.microsoft.com/office/drawing/2014/main" id="{33A2248E-292E-59BC-CF17-A9E8A507B249}"/>
                </a:ext>
              </a:extLst>
            </p:cNvPr>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grpSp>
      <p:grpSp>
        <p:nvGrpSpPr>
          <p:cNvPr id="62" name="Google Shape;9004;p71">
            <a:extLst>
              <a:ext uri="{FF2B5EF4-FFF2-40B4-BE49-F238E27FC236}">
                <a16:creationId xmlns:a16="http://schemas.microsoft.com/office/drawing/2014/main" id="{84C14655-9E71-E501-3C57-C900A0A8E078}"/>
              </a:ext>
            </a:extLst>
          </p:cNvPr>
          <p:cNvGrpSpPr/>
          <p:nvPr/>
        </p:nvGrpSpPr>
        <p:grpSpPr>
          <a:xfrm>
            <a:off x="5579324" y="9393891"/>
            <a:ext cx="283933" cy="256172"/>
            <a:chOff x="3860250" y="1427025"/>
            <a:chExt cx="487900" cy="483200"/>
          </a:xfrm>
        </p:grpSpPr>
        <p:sp>
          <p:nvSpPr>
            <p:cNvPr id="66" name="Google Shape;9005;p71">
              <a:extLst>
                <a:ext uri="{FF2B5EF4-FFF2-40B4-BE49-F238E27FC236}">
                  <a16:creationId xmlns:a16="http://schemas.microsoft.com/office/drawing/2014/main" id="{4EF3585D-7959-19CC-760F-66EE7882A13D}"/>
                </a:ext>
              </a:extLst>
            </p:cNvPr>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69" name="Google Shape;9006;p71">
              <a:extLst>
                <a:ext uri="{FF2B5EF4-FFF2-40B4-BE49-F238E27FC236}">
                  <a16:creationId xmlns:a16="http://schemas.microsoft.com/office/drawing/2014/main" id="{F0F864B1-87E1-8EA7-DEF8-A8C1D69EF4F6}"/>
                </a:ext>
              </a:extLst>
            </p:cNvPr>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sp>
          <p:nvSpPr>
            <p:cNvPr id="73" name="Google Shape;9007;p71">
              <a:extLst>
                <a:ext uri="{FF2B5EF4-FFF2-40B4-BE49-F238E27FC236}">
                  <a16:creationId xmlns:a16="http://schemas.microsoft.com/office/drawing/2014/main" id="{261F11D4-FC2E-6AF9-676A-2444D4166337}"/>
                </a:ext>
              </a:extLst>
            </p:cNvPr>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Arial Nova Cond" panose="020B0506020202020204" pitchFamily="34" charset="0"/>
              </a:endParaRPr>
            </a:p>
          </p:txBody>
        </p:sp>
      </p:grpSp>
      <p:sp>
        <p:nvSpPr>
          <p:cNvPr id="10" name="Rectangle 9">
            <a:extLst>
              <a:ext uri="{FF2B5EF4-FFF2-40B4-BE49-F238E27FC236}">
                <a16:creationId xmlns:a16="http://schemas.microsoft.com/office/drawing/2014/main" id="{4ADB4175-3C61-24AF-7D39-626F83D13DAB}"/>
              </a:ext>
            </a:extLst>
          </p:cNvPr>
          <p:cNvSpPr/>
          <p:nvPr/>
        </p:nvSpPr>
        <p:spPr>
          <a:xfrm rot="541586">
            <a:off x="6263338" y="1202749"/>
            <a:ext cx="1064493" cy="179248"/>
          </a:xfrm>
          <a:prstGeom prst="rect">
            <a:avLst/>
          </a:prstGeom>
          <a:solidFill>
            <a:srgbClr val="04063F"/>
          </a:solidFill>
          <a:ln>
            <a:solidFill>
              <a:srgbClr val="0406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6" name="Google Shape;9009;p71">
            <a:extLst>
              <a:ext uri="{FF2B5EF4-FFF2-40B4-BE49-F238E27FC236}">
                <a16:creationId xmlns:a16="http://schemas.microsoft.com/office/drawing/2014/main" id="{1E383C00-2C11-2ED8-DDF4-D55BAD455C9E}"/>
              </a:ext>
            </a:extLst>
          </p:cNvPr>
          <p:cNvSpPr/>
          <p:nvPr/>
        </p:nvSpPr>
        <p:spPr>
          <a:xfrm>
            <a:off x="4895569" y="7603561"/>
            <a:ext cx="332658" cy="292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latin typeface="Arial Nova Cond" panose="020B0506020202020204" pitchFamily="34" charset="0"/>
            </a:endParaRPr>
          </a:p>
        </p:txBody>
      </p:sp>
    </p:spTree>
    <p:extLst>
      <p:ext uri="{BB962C8B-B14F-4D97-AF65-F5344CB8AC3E}">
        <p14:creationId xmlns:p14="http://schemas.microsoft.com/office/powerpoint/2010/main" val="2894083445"/>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logo on a black background&#10;&#10;Description automatically generated">
            <a:extLst>
              <a:ext uri="{FF2B5EF4-FFF2-40B4-BE49-F238E27FC236}">
                <a16:creationId xmlns:a16="http://schemas.microsoft.com/office/drawing/2014/main" id="{A544CD50-1B97-C84D-7E8B-59AD0EB5F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60" y="238368"/>
            <a:ext cx="2255852" cy="1491732"/>
          </a:xfrm>
          <a:prstGeom prst="rect">
            <a:avLst/>
          </a:prstGeom>
        </p:spPr>
      </p:pic>
      <p:pic>
        <p:nvPicPr>
          <p:cNvPr id="5" name="Graphic 4">
            <a:extLst>
              <a:ext uri="{FF2B5EF4-FFF2-40B4-BE49-F238E27FC236}">
                <a16:creationId xmlns:a16="http://schemas.microsoft.com/office/drawing/2014/main" id="{C8726E72-C617-B3EC-CCF3-ABD2ADC8FF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4135" y="1059846"/>
            <a:ext cx="1772715" cy="741528"/>
          </a:xfrm>
          <a:prstGeom prst="rect">
            <a:avLst/>
          </a:prstGeom>
        </p:spPr>
      </p:pic>
      <p:sp>
        <p:nvSpPr>
          <p:cNvPr id="20" name="TextBox 19">
            <a:extLst>
              <a:ext uri="{FF2B5EF4-FFF2-40B4-BE49-F238E27FC236}">
                <a16:creationId xmlns:a16="http://schemas.microsoft.com/office/drawing/2014/main" id="{16BD7799-C520-B1F6-5FC3-1DE6FCCC7E66}"/>
              </a:ext>
            </a:extLst>
          </p:cNvPr>
          <p:cNvSpPr txBox="1"/>
          <p:nvPr/>
        </p:nvSpPr>
        <p:spPr>
          <a:xfrm>
            <a:off x="1407906" y="1900651"/>
            <a:ext cx="619432" cy="769441"/>
          </a:xfrm>
          <a:prstGeom prst="rect">
            <a:avLst/>
          </a:prstGeom>
          <a:noFill/>
        </p:spPr>
        <p:txBody>
          <a:bodyPr wrap="square" rtlCol="0">
            <a:spAutoFit/>
          </a:bodyPr>
          <a:lstStyle/>
          <a:p>
            <a:endParaRPr lang="en-US" sz="4400" dirty="0">
              <a:solidFill>
                <a:srgbClr val="002E8A"/>
              </a:solidFill>
              <a:highlight>
                <a:srgbClr val="FFFF00"/>
              </a:highlight>
              <a:latin typeface="Aharoni" panose="020F0502020204030204" pitchFamily="2" charset="-79"/>
              <a:cs typeface="Aharoni" panose="020F0502020204030204" pitchFamily="2" charset="-79"/>
            </a:endParaRPr>
          </a:p>
        </p:txBody>
      </p:sp>
      <p:sp>
        <p:nvSpPr>
          <p:cNvPr id="24" name="Rectangle: Rounded Corners 23">
            <a:extLst>
              <a:ext uri="{FF2B5EF4-FFF2-40B4-BE49-F238E27FC236}">
                <a16:creationId xmlns:a16="http://schemas.microsoft.com/office/drawing/2014/main" id="{AEC2FFEC-950B-5706-3EDD-1EDEEAA3340F}"/>
              </a:ext>
            </a:extLst>
          </p:cNvPr>
          <p:cNvSpPr/>
          <p:nvPr/>
        </p:nvSpPr>
        <p:spPr>
          <a:xfrm>
            <a:off x="333347" y="2625168"/>
            <a:ext cx="2718035" cy="769441"/>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DO" sz="1400" dirty="0">
                <a:solidFill>
                  <a:schemeClr val="bg1"/>
                </a:solidFill>
                <a:latin typeface="Arial Nova Cond" panose="020B0506020202020204" pitchFamily="34" charset="0"/>
              </a:rPr>
              <a:t>Limpieza y acondicionamiento de pasillos de oficinas del  2 do nivel.</a:t>
            </a:r>
          </a:p>
        </p:txBody>
      </p:sp>
      <p:sp>
        <p:nvSpPr>
          <p:cNvPr id="14" name="Rectangle: Rounded Corners 13">
            <a:extLst>
              <a:ext uri="{FF2B5EF4-FFF2-40B4-BE49-F238E27FC236}">
                <a16:creationId xmlns:a16="http://schemas.microsoft.com/office/drawing/2014/main" id="{B55A8EBA-1278-55B9-E6D8-C01122EC9ADC}"/>
              </a:ext>
            </a:extLst>
          </p:cNvPr>
          <p:cNvSpPr/>
          <p:nvPr/>
        </p:nvSpPr>
        <p:spPr>
          <a:xfrm>
            <a:off x="344094" y="4427391"/>
            <a:ext cx="4586144" cy="1071375"/>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DO" sz="1600" dirty="0">
                <a:solidFill>
                  <a:schemeClr val="bg1"/>
                </a:solidFill>
                <a:latin typeface="Arial Nova Cond" panose="020B0506020202020204" pitchFamily="34" charset="0"/>
              </a:rPr>
              <a:t>Desarrollo del plan estratégico para los años 2023-2025</a:t>
            </a:r>
          </a:p>
        </p:txBody>
      </p:sp>
      <p:sp>
        <p:nvSpPr>
          <p:cNvPr id="16" name="Rectangle: Rounded Corners 15">
            <a:extLst>
              <a:ext uri="{FF2B5EF4-FFF2-40B4-BE49-F238E27FC236}">
                <a16:creationId xmlns:a16="http://schemas.microsoft.com/office/drawing/2014/main" id="{BB12AFF2-CD0A-E244-D703-A49433A426D7}"/>
              </a:ext>
            </a:extLst>
          </p:cNvPr>
          <p:cNvSpPr/>
          <p:nvPr/>
        </p:nvSpPr>
        <p:spPr>
          <a:xfrm>
            <a:off x="208017" y="4119126"/>
            <a:ext cx="2718035"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1400" b="1" dirty="0">
                <a:solidFill>
                  <a:srgbClr val="7030A0"/>
                </a:solidFill>
                <a:latin typeface="Bahnschrift SemiCondensed" panose="020B0502040204020203" pitchFamily="34" charset="0"/>
                <a:cs typeface="Arial" panose="020B0604020202020204" pitchFamily="34" charset="0"/>
              </a:rPr>
              <a:t>2 – Plan estratégico 2023-2025</a:t>
            </a:r>
          </a:p>
        </p:txBody>
      </p:sp>
      <p:sp>
        <p:nvSpPr>
          <p:cNvPr id="28" name="Rectangle: Rounded Corners 27">
            <a:extLst>
              <a:ext uri="{FF2B5EF4-FFF2-40B4-BE49-F238E27FC236}">
                <a16:creationId xmlns:a16="http://schemas.microsoft.com/office/drawing/2014/main" id="{9FECA60B-DE32-AF6E-F0AF-2A1180A288D4}"/>
              </a:ext>
            </a:extLst>
          </p:cNvPr>
          <p:cNvSpPr/>
          <p:nvPr/>
        </p:nvSpPr>
        <p:spPr>
          <a:xfrm>
            <a:off x="356462" y="6567372"/>
            <a:ext cx="4586144" cy="1071376"/>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1400" dirty="0">
                <a:solidFill>
                  <a:schemeClr val="bg1"/>
                </a:solidFill>
                <a:latin typeface="Arial Nova Cond" panose="020B0506020202020204" pitchFamily="34" charset="0"/>
              </a:rPr>
              <a:t>El pasado mes de octubre fueron graduados 3  de nuestros colaboradores. De los cuales1 Green Belt y 2 Black Belt.</a:t>
            </a:r>
          </a:p>
        </p:txBody>
      </p:sp>
      <p:sp>
        <p:nvSpPr>
          <p:cNvPr id="29" name="Rectangle: Rounded Corners 28">
            <a:extLst>
              <a:ext uri="{FF2B5EF4-FFF2-40B4-BE49-F238E27FC236}">
                <a16:creationId xmlns:a16="http://schemas.microsoft.com/office/drawing/2014/main" id="{54CF00CB-EB48-657E-3895-D1939C36E963}"/>
              </a:ext>
            </a:extLst>
          </p:cNvPr>
          <p:cNvSpPr/>
          <p:nvPr/>
        </p:nvSpPr>
        <p:spPr>
          <a:xfrm>
            <a:off x="208017" y="6159291"/>
            <a:ext cx="2718035" cy="44997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DO" sz="1400" b="1" dirty="0">
                <a:solidFill>
                  <a:srgbClr val="F52BCA"/>
                </a:solidFill>
                <a:latin typeface="Bahnschrift SemiCondensed"/>
                <a:cs typeface="Arial"/>
              </a:rPr>
              <a:t>3 – BOS-Graduación Anual 2023</a:t>
            </a:r>
          </a:p>
        </p:txBody>
      </p:sp>
      <p:sp>
        <p:nvSpPr>
          <p:cNvPr id="35" name="Rectangle: Rounded Corners 34">
            <a:extLst>
              <a:ext uri="{FF2B5EF4-FFF2-40B4-BE49-F238E27FC236}">
                <a16:creationId xmlns:a16="http://schemas.microsoft.com/office/drawing/2014/main" id="{D901680D-C2FB-527B-B702-B4E0FB132399}"/>
              </a:ext>
            </a:extLst>
          </p:cNvPr>
          <p:cNvSpPr/>
          <p:nvPr/>
        </p:nvSpPr>
        <p:spPr>
          <a:xfrm>
            <a:off x="243746" y="2257923"/>
            <a:ext cx="1770975"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1400" b="1" dirty="0">
                <a:solidFill>
                  <a:srgbClr val="00B0F0"/>
                </a:solidFill>
                <a:latin typeface="Bahnschrift SemiCondensed" panose="020B0502040204020203" pitchFamily="34" charset="0"/>
                <a:cs typeface="Arial" panose="020B0604020202020204" pitchFamily="34" charset="0"/>
              </a:rPr>
              <a:t>1 - 6S Evento Kaizen</a:t>
            </a:r>
          </a:p>
        </p:txBody>
      </p:sp>
      <p:pic>
        <p:nvPicPr>
          <p:cNvPr id="36" name="Picture 35" descr="A white paper with black dots and tape&#10;&#10;Description automatically generated">
            <a:extLst>
              <a:ext uri="{FF2B5EF4-FFF2-40B4-BE49-F238E27FC236}">
                <a16:creationId xmlns:a16="http://schemas.microsoft.com/office/drawing/2014/main" id="{60CBCB30-222A-D390-A7B2-B348F6BF58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75812">
            <a:off x="133455" y="7727577"/>
            <a:ext cx="2644319" cy="2865991"/>
          </a:xfrm>
          <a:prstGeom prst="rect">
            <a:avLst/>
          </a:prstGeom>
          <a:effectLst>
            <a:outerShdw blurRad="50800" dist="38100" dir="5400000" algn="t" rotWithShape="0">
              <a:prstClr val="black">
                <a:alpha val="40000"/>
              </a:prstClr>
            </a:outerShdw>
          </a:effectLst>
        </p:spPr>
      </p:pic>
      <p:sp>
        <p:nvSpPr>
          <p:cNvPr id="38" name="TextBox 37">
            <a:extLst>
              <a:ext uri="{FF2B5EF4-FFF2-40B4-BE49-F238E27FC236}">
                <a16:creationId xmlns:a16="http://schemas.microsoft.com/office/drawing/2014/main" id="{8C97C6A6-A432-2F88-2A9C-465A700DDF87}"/>
              </a:ext>
            </a:extLst>
          </p:cNvPr>
          <p:cNvSpPr txBox="1"/>
          <p:nvPr/>
        </p:nvSpPr>
        <p:spPr>
          <a:xfrm rot="21047144">
            <a:off x="656374" y="8077615"/>
            <a:ext cx="1957258" cy="2416046"/>
          </a:xfrm>
          <a:prstGeom prst="rect">
            <a:avLst/>
          </a:prstGeom>
          <a:noFill/>
        </p:spPr>
        <p:txBody>
          <a:bodyPr wrap="square" lIns="91440" tIns="45720" rIns="91440" bIns="45720" rtlCol="0" anchor="t">
            <a:spAutoFit/>
          </a:bodyPr>
          <a:lstStyle/>
          <a:p>
            <a:r>
              <a:rPr lang="es-DO" sz="1500" b="1" dirty="0">
                <a:latin typeface="Arial Nova Cond"/>
              </a:rPr>
              <a:t>2023 MIP - Proyectos mayores ahorros: </a:t>
            </a:r>
            <a:endParaRPr lang="en-US" dirty="0">
              <a:latin typeface="Arial Nova Cond"/>
              <a:cs typeface="Calibri" panose="020F0502020204030204"/>
            </a:endParaRPr>
          </a:p>
          <a:p>
            <a:pPr marL="285750" indent="-285750">
              <a:buFont typeface="Wingdings" panose="05000000000000000000" pitchFamily="2" charset="2"/>
              <a:buChar char="Ø"/>
            </a:pPr>
            <a:r>
              <a:rPr lang="es-DO" sz="1500" dirty="0">
                <a:latin typeface="Arial Nova Cond"/>
              </a:rPr>
              <a:t>Recamara de Acute</a:t>
            </a:r>
          </a:p>
          <a:p>
            <a:pPr marL="285750" indent="-285750">
              <a:buFont typeface="Wingdings" panose="05000000000000000000" pitchFamily="2" charset="2"/>
              <a:buChar char="Ø"/>
            </a:pPr>
            <a:r>
              <a:rPr lang="es-DO" sz="1500" dirty="0">
                <a:latin typeface="Arial Nova Cond"/>
              </a:rPr>
              <a:t>Transferencia de Bureta</a:t>
            </a:r>
            <a:endParaRPr lang="es-DO" sz="1500" dirty="0">
              <a:latin typeface="Arial Nova Cond" panose="020B0506020202020204" pitchFamily="34" charset="0"/>
            </a:endParaRPr>
          </a:p>
          <a:p>
            <a:pPr marL="285750" indent="-285750">
              <a:buFont typeface="Wingdings" panose="05000000000000000000" pitchFamily="2" charset="2"/>
              <a:buChar char="Ø"/>
            </a:pPr>
            <a:r>
              <a:rPr lang="es-DO" sz="1500" dirty="0">
                <a:latin typeface="Arial Nova Cond"/>
              </a:rPr>
              <a:t>Mejoras eficiencia de acute</a:t>
            </a:r>
          </a:p>
          <a:p>
            <a:r>
              <a:rPr lang="es-DO" sz="1600" b="1" dirty="0">
                <a:latin typeface="Arial Nova Cond"/>
              </a:rPr>
              <a:t>Próximos pasos:</a:t>
            </a:r>
          </a:p>
          <a:p>
            <a:pPr marL="285750" indent="-285750">
              <a:buFont typeface="Wingdings" panose="05000000000000000000" pitchFamily="2" charset="2"/>
              <a:buChar char="Ø"/>
            </a:pPr>
            <a:r>
              <a:rPr lang="es-DO" sz="1500" dirty="0">
                <a:latin typeface="Arial Nova Cond"/>
              </a:rPr>
              <a:t>Revisión pipeline 2024</a:t>
            </a:r>
            <a:endParaRPr lang="en-US" sz="1500" dirty="0">
              <a:latin typeface="Arial Nova Cond"/>
            </a:endParaRPr>
          </a:p>
        </p:txBody>
      </p:sp>
      <p:sp>
        <p:nvSpPr>
          <p:cNvPr id="50" name="Rectangle 49">
            <a:extLst>
              <a:ext uri="{FF2B5EF4-FFF2-40B4-BE49-F238E27FC236}">
                <a16:creationId xmlns:a16="http://schemas.microsoft.com/office/drawing/2014/main" id="{F959E10C-E553-FF84-7272-50301EE41B5D}"/>
              </a:ext>
            </a:extLst>
          </p:cNvPr>
          <p:cNvSpPr/>
          <p:nvPr/>
        </p:nvSpPr>
        <p:spPr>
          <a:xfrm>
            <a:off x="2954383" y="8511241"/>
            <a:ext cx="3156307" cy="19750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76FB294-E296-3E13-61AF-B4D61A3D3C83}"/>
              </a:ext>
            </a:extLst>
          </p:cNvPr>
          <p:cNvGrpSpPr/>
          <p:nvPr/>
        </p:nvGrpSpPr>
        <p:grpSpPr>
          <a:xfrm>
            <a:off x="5638927" y="8591333"/>
            <a:ext cx="2056646" cy="1813281"/>
            <a:chOff x="5638927" y="8591333"/>
            <a:chExt cx="2056646" cy="1813281"/>
          </a:xfrm>
        </p:grpSpPr>
        <p:sp>
          <p:nvSpPr>
            <p:cNvPr id="8" name="Rectangle: Rounded Corners 7">
              <a:extLst>
                <a:ext uri="{FF2B5EF4-FFF2-40B4-BE49-F238E27FC236}">
                  <a16:creationId xmlns:a16="http://schemas.microsoft.com/office/drawing/2014/main" id="{55038260-16CF-D2D6-F607-AD47832BDD80}"/>
                </a:ext>
              </a:extLst>
            </p:cNvPr>
            <p:cNvSpPr/>
            <p:nvPr/>
          </p:nvSpPr>
          <p:spPr>
            <a:xfrm>
              <a:off x="6204190" y="9528314"/>
              <a:ext cx="1491383" cy="876300"/>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solidFill>
                    <a:schemeClr val="bg1"/>
                  </a:solidFill>
                </a:rPr>
                <a:t>Margin improvement Project</a:t>
              </a:r>
            </a:p>
          </p:txBody>
        </p:sp>
        <p:grpSp>
          <p:nvGrpSpPr>
            <p:cNvPr id="9" name="Group 8">
              <a:extLst>
                <a:ext uri="{FF2B5EF4-FFF2-40B4-BE49-F238E27FC236}">
                  <a16:creationId xmlns:a16="http://schemas.microsoft.com/office/drawing/2014/main" id="{FA8535F3-99EE-28F4-ED15-9FD7B3DA9BE7}"/>
                </a:ext>
              </a:extLst>
            </p:cNvPr>
            <p:cNvGrpSpPr/>
            <p:nvPr/>
          </p:nvGrpSpPr>
          <p:grpSpPr>
            <a:xfrm>
              <a:off x="5638927" y="8591333"/>
              <a:ext cx="1969042" cy="1375131"/>
              <a:chOff x="5693442" y="8657183"/>
              <a:chExt cx="1969042" cy="1375131"/>
            </a:xfrm>
          </p:grpSpPr>
          <p:pic>
            <p:nvPicPr>
              <p:cNvPr id="7" name="Picture 6" descr="An orange arrow pointing to the right&#10;&#10;Description automatically generated">
                <a:extLst>
                  <a:ext uri="{FF2B5EF4-FFF2-40B4-BE49-F238E27FC236}">
                    <a16:creationId xmlns:a16="http://schemas.microsoft.com/office/drawing/2014/main" id="{2FFE5D52-03C1-3C49-C768-D04C5C47A7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693442" y="8657183"/>
                <a:ext cx="1969042" cy="1375131"/>
              </a:xfrm>
              <a:prstGeom prst="rect">
                <a:avLst/>
              </a:prstGeom>
            </p:spPr>
          </p:pic>
          <p:sp>
            <p:nvSpPr>
              <p:cNvPr id="6" name="TextBox 5">
                <a:extLst>
                  <a:ext uri="{FF2B5EF4-FFF2-40B4-BE49-F238E27FC236}">
                    <a16:creationId xmlns:a16="http://schemas.microsoft.com/office/drawing/2014/main" id="{AF4B4580-BBEE-C7C3-B726-FBD3775C0D30}"/>
                  </a:ext>
                </a:extLst>
              </p:cNvPr>
              <p:cNvSpPr txBox="1"/>
              <p:nvPr/>
            </p:nvSpPr>
            <p:spPr>
              <a:xfrm>
                <a:off x="6500890" y="9113916"/>
                <a:ext cx="809378" cy="461665"/>
              </a:xfrm>
              <a:prstGeom prst="rect">
                <a:avLst/>
              </a:prstGeom>
              <a:noFill/>
            </p:spPr>
            <p:txBody>
              <a:bodyPr wrap="square" rtlCol="0">
                <a:spAutoFit/>
              </a:bodyPr>
              <a:lstStyle/>
              <a:p>
                <a:r>
                  <a:rPr lang="en-US" sz="2400" b="1" dirty="0">
                    <a:solidFill>
                      <a:schemeClr val="bg1"/>
                    </a:solidFill>
                  </a:rPr>
                  <a:t>MIP</a:t>
                </a:r>
              </a:p>
            </p:txBody>
          </p:sp>
        </p:grpSp>
      </p:grpSp>
      <p:sp>
        <p:nvSpPr>
          <p:cNvPr id="11" name="TextBox 10">
            <a:extLst>
              <a:ext uri="{FF2B5EF4-FFF2-40B4-BE49-F238E27FC236}">
                <a16:creationId xmlns:a16="http://schemas.microsoft.com/office/drawing/2014/main" id="{CEC6D56D-F266-510D-1BB8-A7AAC9253F29}"/>
              </a:ext>
            </a:extLst>
          </p:cNvPr>
          <p:cNvSpPr txBox="1"/>
          <p:nvPr/>
        </p:nvSpPr>
        <p:spPr>
          <a:xfrm>
            <a:off x="5421505" y="305359"/>
            <a:ext cx="1371600" cy="1015663"/>
          </a:xfrm>
          <a:prstGeom prst="rect">
            <a:avLst/>
          </a:prstGeom>
          <a:noFill/>
        </p:spPr>
        <p:txBody>
          <a:bodyPr wrap="square" rtlCol="0">
            <a:spAutoFit/>
          </a:bodyPr>
          <a:lstStyle/>
          <a:p>
            <a:r>
              <a:rPr lang="es-DO" sz="6000" dirty="0">
                <a:latin typeface="Bebas Neue" panose="020B0606020202050201" pitchFamily="34" charset="0"/>
              </a:rPr>
              <a:t>OPEX </a:t>
            </a:r>
          </a:p>
        </p:txBody>
      </p:sp>
      <p:grpSp>
        <p:nvGrpSpPr>
          <p:cNvPr id="27" name="Group 26">
            <a:extLst>
              <a:ext uri="{FF2B5EF4-FFF2-40B4-BE49-F238E27FC236}">
                <a16:creationId xmlns:a16="http://schemas.microsoft.com/office/drawing/2014/main" id="{9AD4B6AC-5055-2A92-A2BB-9C1EAF4CE7ED}"/>
              </a:ext>
            </a:extLst>
          </p:cNvPr>
          <p:cNvGrpSpPr/>
          <p:nvPr/>
        </p:nvGrpSpPr>
        <p:grpSpPr>
          <a:xfrm>
            <a:off x="3127421" y="2386671"/>
            <a:ext cx="2216818" cy="1605205"/>
            <a:chOff x="3128034" y="2179891"/>
            <a:chExt cx="2216818" cy="1605205"/>
          </a:xfrm>
        </p:grpSpPr>
        <p:grpSp>
          <p:nvGrpSpPr>
            <p:cNvPr id="26" name="Group 25">
              <a:extLst>
                <a:ext uri="{FF2B5EF4-FFF2-40B4-BE49-F238E27FC236}">
                  <a16:creationId xmlns:a16="http://schemas.microsoft.com/office/drawing/2014/main" id="{59DFC60B-9EB1-9BA8-B683-21D37B31A7ED}"/>
                </a:ext>
              </a:extLst>
            </p:cNvPr>
            <p:cNvGrpSpPr/>
            <p:nvPr/>
          </p:nvGrpSpPr>
          <p:grpSpPr>
            <a:xfrm>
              <a:off x="3128034" y="2179891"/>
              <a:ext cx="2216818" cy="1605205"/>
              <a:chOff x="3128034" y="2179891"/>
              <a:chExt cx="2216818" cy="1605205"/>
            </a:xfrm>
          </p:grpSpPr>
          <p:pic>
            <p:nvPicPr>
              <p:cNvPr id="21" name="Picture 20" descr="A room with a few boxes and a file cabinet&#10;&#10;Description automatically generated">
                <a:extLst>
                  <a:ext uri="{FF2B5EF4-FFF2-40B4-BE49-F238E27FC236}">
                    <a16:creationId xmlns:a16="http://schemas.microsoft.com/office/drawing/2014/main" id="{24EEBF3F-BADC-A127-1601-874BA98097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8881" y="2179891"/>
                <a:ext cx="2140274" cy="1605205"/>
              </a:xfrm>
              <a:prstGeom prst="snip2DiagRect">
                <a:avLst/>
              </a:prstGeom>
            </p:spPr>
          </p:pic>
          <p:sp>
            <p:nvSpPr>
              <p:cNvPr id="15" name="Rectangle: Diagonal Corners Snipped 14">
                <a:extLst>
                  <a:ext uri="{FF2B5EF4-FFF2-40B4-BE49-F238E27FC236}">
                    <a16:creationId xmlns:a16="http://schemas.microsoft.com/office/drawing/2014/main" id="{DBD0DEED-61D3-7BB7-B4CF-4FD1ED952D98}"/>
                  </a:ext>
                </a:extLst>
              </p:cNvPr>
              <p:cNvSpPr/>
              <p:nvPr/>
            </p:nvSpPr>
            <p:spPr>
              <a:xfrm>
                <a:off x="3128034" y="2209455"/>
                <a:ext cx="2216818" cy="1575641"/>
              </a:xfrm>
              <a:prstGeom prst="snip2Diag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Rounded Corners 1">
              <a:extLst>
                <a:ext uri="{FF2B5EF4-FFF2-40B4-BE49-F238E27FC236}">
                  <a16:creationId xmlns:a16="http://schemas.microsoft.com/office/drawing/2014/main" id="{DB8E49C6-DC52-B799-6DB7-4B5FF963A9B9}"/>
                </a:ext>
              </a:extLst>
            </p:cNvPr>
            <p:cNvSpPr/>
            <p:nvPr/>
          </p:nvSpPr>
          <p:spPr>
            <a:xfrm>
              <a:off x="4393854" y="3444414"/>
              <a:ext cx="950998" cy="333981"/>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DO" sz="1400" b="1" dirty="0">
                  <a:solidFill>
                    <a:schemeClr val="tx1"/>
                  </a:solidFill>
                  <a:latin typeface="Arial Nova Cond" panose="020B0506020202020204" pitchFamily="34" charset="0"/>
                </a:rPr>
                <a:t>Antes</a:t>
              </a:r>
              <a:endParaRPr lang="en-US" sz="1400" dirty="0">
                <a:solidFill>
                  <a:schemeClr val="tx1"/>
                </a:solidFill>
              </a:endParaRPr>
            </a:p>
          </p:txBody>
        </p:sp>
      </p:grpSp>
      <p:grpSp>
        <p:nvGrpSpPr>
          <p:cNvPr id="30" name="Group 29">
            <a:extLst>
              <a:ext uri="{FF2B5EF4-FFF2-40B4-BE49-F238E27FC236}">
                <a16:creationId xmlns:a16="http://schemas.microsoft.com/office/drawing/2014/main" id="{B9D80979-BEFF-8353-EB65-A7D7BCD11471}"/>
              </a:ext>
            </a:extLst>
          </p:cNvPr>
          <p:cNvGrpSpPr/>
          <p:nvPr/>
        </p:nvGrpSpPr>
        <p:grpSpPr>
          <a:xfrm>
            <a:off x="5456579" y="2449408"/>
            <a:ext cx="2216818" cy="1616419"/>
            <a:chOff x="5451507" y="2233117"/>
            <a:chExt cx="2216818" cy="1616419"/>
          </a:xfrm>
        </p:grpSpPr>
        <p:pic>
          <p:nvPicPr>
            <p:cNvPr id="25" name="Picture 24" descr="A hallway with blue and white carpet&#10;&#10;Description automatically generated">
              <a:extLst>
                <a:ext uri="{FF2B5EF4-FFF2-40B4-BE49-F238E27FC236}">
                  <a16:creationId xmlns:a16="http://schemas.microsoft.com/office/drawing/2014/main" id="{7C82B6F5-6485-1AB7-1025-21EBCB4BFD7B}"/>
                </a:ext>
              </a:extLst>
            </p:cNvPr>
            <p:cNvPicPr>
              <a:picLocks noChangeAspect="1"/>
            </p:cNvPicPr>
            <p:nvPr/>
          </p:nvPicPr>
          <p:blipFill rotWithShape="1">
            <a:blip r:embed="rId9">
              <a:extLst>
                <a:ext uri="{28A0092B-C50C-407E-A947-70E740481C1C}">
                  <a14:useLocalDpi xmlns:a14="http://schemas.microsoft.com/office/drawing/2010/main" val="0"/>
                </a:ext>
              </a:extLst>
            </a:blip>
            <a:srcRect b="22821"/>
            <a:stretch/>
          </p:blipFill>
          <p:spPr>
            <a:xfrm>
              <a:off x="5451507" y="2257472"/>
              <a:ext cx="2216818" cy="1592064"/>
            </a:xfrm>
            <a:prstGeom prst="snip2DiagRect">
              <a:avLst/>
            </a:prstGeom>
          </p:spPr>
        </p:pic>
        <p:sp>
          <p:nvSpPr>
            <p:cNvPr id="4" name="Rectangle: Rounded Corners 3">
              <a:extLst>
                <a:ext uri="{FF2B5EF4-FFF2-40B4-BE49-F238E27FC236}">
                  <a16:creationId xmlns:a16="http://schemas.microsoft.com/office/drawing/2014/main" id="{F946A712-C411-722D-5BDE-6169DDF884F0}"/>
                </a:ext>
              </a:extLst>
            </p:cNvPr>
            <p:cNvSpPr/>
            <p:nvPr/>
          </p:nvSpPr>
          <p:spPr>
            <a:xfrm>
              <a:off x="6706763" y="3454755"/>
              <a:ext cx="950998" cy="349487"/>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DO" sz="1400" b="1" dirty="0">
                  <a:solidFill>
                    <a:schemeClr val="tx1"/>
                  </a:solidFill>
                  <a:latin typeface="Arial Nova Cond" panose="020B0506020202020204" pitchFamily="34" charset="0"/>
                </a:rPr>
                <a:t>Después</a:t>
              </a:r>
              <a:endParaRPr lang="en-US" sz="1400" dirty="0">
                <a:solidFill>
                  <a:schemeClr val="tx1"/>
                </a:solidFill>
              </a:endParaRPr>
            </a:p>
          </p:txBody>
        </p:sp>
        <p:sp>
          <p:nvSpPr>
            <p:cNvPr id="22" name="Rectangle: Diagonal Corners Snipped 21">
              <a:extLst>
                <a:ext uri="{FF2B5EF4-FFF2-40B4-BE49-F238E27FC236}">
                  <a16:creationId xmlns:a16="http://schemas.microsoft.com/office/drawing/2014/main" id="{6205F0EE-1C62-947F-A637-F7BF05E52B29}"/>
                </a:ext>
              </a:extLst>
            </p:cNvPr>
            <p:cNvSpPr/>
            <p:nvPr/>
          </p:nvSpPr>
          <p:spPr>
            <a:xfrm>
              <a:off x="5451507" y="2233117"/>
              <a:ext cx="2216818" cy="1575641"/>
            </a:xfrm>
            <a:prstGeom prst="snip2Diag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7" name="Picture 36" descr="A group of people in blue uniforms&#10;&#10;Description automatically generated">
            <a:extLst>
              <a:ext uri="{FF2B5EF4-FFF2-40B4-BE49-F238E27FC236}">
                <a16:creationId xmlns:a16="http://schemas.microsoft.com/office/drawing/2014/main" id="{85F8C3C3-FB42-ED18-1CA5-6963F192CF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3894" y="4304500"/>
            <a:ext cx="2681679" cy="1789183"/>
          </a:xfrm>
          <a:prstGeom prst="rect">
            <a:avLst/>
          </a:prstGeom>
          <a:ln w="38100">
            <a:solidFill>
              <a:schemeClr val="bg1"/>
            </a:solidFill>
          </a:ln>
        </p:spPr>
      </p:pic>
      <p:pic>
        <p:nvPicPr>
          <p:cNvPr id="1026" name="Picture 2" descr="image">
            <a:extLst>
              <a:ext uri="{FF2B5EF4-FFF2-40B4-BE49-F238E27FC236}">
                <a16:creationId xmlns:a16="http://schemas.microsoft.com/office/drawing/2014/main" id="{844CE0AB-BC1B-34B4-9292-E1561F058B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2034" y="8609655"/>
            <a:ext cx="3058219" cy="17781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women holding certificates&#10;&#10;Description automatically generated">
            <a:extLst>
              <a:ext uri="{FF2B5EF4-FFF2-40B4-BE49-F238E27FC236}">
                <a16:creationId xmlns:a16="http://schemas.microsoft.com/office/drawing/2014/main" id="{47407709-8132-A9BC-7FAD-74F7F4AC76EE}"/>
              </a:ext>
            </a:extLst>
          </p:cNvPr>
          <p:cNvPicPr>
            <a:picLocks noChangeAspect="1"/>
          </p:cNvPicPr>
          <p:nvPr/>
        </p:nvPicPr>
        <p:blipFill rotWithShape="1">
          <a:blip r:embed="rId12">
            <a:extLst>
              <a:ext uri="{28A0092B-C50C-407E-A947-70E740481C1C}">
                <a14:useLocalDpi xmlns:a14="http://schemas.microsoft.com/office/drawing/2010/main" val="0"/>
              </a:ext>
            </a:extLst>
          </a:blip>
          <a:srcRect t="9171" b="14061"/>
          <a:stretch/>
        </p:blipFill>
        <p:spPr>
          <a:xfrm>
            <a:off x="5458611" y="6264409"/>
            <a:ext cx="1803086" cy="2076106"/>
          </a:xfrm>
          <a:prstGeom prst="rect">
            <a:avLst/>
          </a:prstGeom>
          <a:ln w="38100">
            <a:solidFill>
              <a:schemeClr val="bg1"/>
            </a:solidFill>
          </a:ln>
        </p:spPr>
      </p:pic>
    </p:spTree>
    <p:extLst>
      <p:ext uri="{BB962C8B-B14F-4D97-AF65-F5344CB8AC3E}">
        <p14:creationId xmlns:p14="http://schemas.microsoft.com/office/powerpoint/2010/main" val="932626297"/>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border&#10;&#10;Description automatically generated">
            <a:extLst>
              <a:ext uri="{FF2B5EF4-FFF2-40B4-BE49-F238E27FC236}">
                <a16:creationId xmlns:a16="http://schemas.microsoft.com/office/drawing/2014/main" id="{C7AA13EC-0769-D32F-A09F-73C808E30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5" y="0"/>
            <a:ext cx="7772400" cy="10972800"/>
          </a:xfrm>
          <a:prstGeom prst="rect">
            <a:avLst/>
          </a:prstGeom>
        </p:spPr>
      </p:pic>
      <p:pic>
        <p:nvPicPr>
          <p:cNvPr id="7" name="Picture 6" descr="A person holding a bottle&#10;&#10;Description automatically generated">
            <a:extLst>
              <a:ext uri="{FF2B5EF4-FFF2-40B4-BE49-F238E27FC236}">
                <a16:creationId xmlns:a16="http://schemas.microsoft.com/office/drawing/2014/main" id="{8D4C5781-0A15-3A71-CA6E-C0C6E6BA4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547" y="7644137"/>
            <a:ext cx="2452319" cy="3135695"/>
          </a:xfrm>
          <a:prstGeom prst="rect">
            <a:avLst/>
          </a:prstGeom>
        </p:spPr>
      </p:pic>
      <p:sp>
        <p:nvSpPr>
          <p:cNvPr id="9" name="TextBox 8">
            <a:extLst>
              <a:ext uri="{FF2B5EF4-FFF2-40B4-BE49-F238E27FC236}">
                <a16:creationId xmlns:a16="http://schemas.microsoft.com/office/drawing/2014/main" id="{BB625533-7652-E92E-36D0-FDD78DA15055}"/>
              </a:ext>
            </a:extLst>
          </p:cNvPr>
          <p:cNvSpPr txBox="1"/>
          <p:nvPr/>
        </p:nvSpPr>
        <p:spPr>
          <a:xfrm>
            <a:off x="839099" y="2390101"/>
            <a:ext cx="2924826" cy="553998"/>
          </a:xfrm>
          <a:prstGeom prst="rect">
            <a:avLst/>
          </a:prstGeom>
          <a:noFill/>
        </p:spPr>
        <p:txBody>
          <a:bodyPr wrap="square" rtlCol="0">
            <a:spAutoFit/>
          </a:bodyPr>
          <a:lstStyle/>
          <a:p>
            <a:r>
              <a:rPr lang="en-US" sz="1500" b="1" spc="300" dirty="0">
                <a:solidFill>
                  <a:srgbClr val="002060"/>
                </a:solidFill>
                <a:latin typeface="Arial Nova Cond" panose="020B0506020202020204" pitchFamily="34" charset="0"/>
                <a:cs typeface="Arial" panose="020B0604020202020204" pitchFamily="34" charset="0"/>
              </a:rPr>
              <a:t>Un mensaje de nuestra Gerente General</a:t>
            </a:r>
          </a:p>
        </p:txBody>
      </p:sp>
      <p:sp>
        <p:nvSpPr>
          <p:cNvPr id="10" name="TextBox 9">
            <a:extLst>
              <a:ext uri="{FF2B5EF4-FFF2-40B4-BE49-F238E27FC236}">
                <a16:creationId xmlns:a16="http://schemas.microsoft.com/office/drawing/2014/main" id="{1DC99971-B959-12E2-6A58-AB4E68B8E78E}"/>
              </a:ext>
            </a:extLst>
          </p:cNvPr>
          <p:cNvSpPr txBox="1"/>
          <p:nvPr/>
        </p:nvSpPr>
        <p:spPr>
          <a:xfrm>
            <a:off x="209550" y="2321226"/>
            <a:ext cx="697119" cy="553998"/>
          </a:xfrm>
          <a:prstGeom prst="rect">
            <a:avLst/>
          </a:prstGeom>
          <a:noFill/>
        </p:spPr>
        <p:txBody>
          <a:bodyPr wrap="square" rtlCol="0">
            <a:spAutoFit/>
          </a:bodyPr>
          <a:lstStyle/>
          <a:p>
            <a:pPr algn="r"/>
            <a:r>
              <a:rPr lang="en-US" sz="3000" b="1" dirty="0">
                <a:solidFill>
                  <a:srgbClr val="FF9900"/>
                </a:solidFill>
                <a:latin typeface="Arial Black" panose="020B0A04020102020204" pitchFamily="34" charset="0"/>
                <a:cs typeface="Arial Bold" panose="020B0704020202020204" pitchFamily="34" charset="0"/>
              </a:rPr>
              <a:t>03</a:t>
            </a:r>
          </a:p>
        </p:txBody>
      </p:sp>
      <p:sp>
        <p:nvSpPr>
          <p:cNvPr id="12" name="TextBox 11">
            <a:extLst>
              <a:ext uri="{FF2B5EF4-FFF2-40B4-BE49-F238E27FC236}">
                <a16:creationId xmlns:a16="http://schemas.microsoft.com/office/drawing/2014/main" id="{91B9DD48-5622-FC32-05CE-E3ACE73D89BC}"/>
              </a:ext>
            </a:extLst>
          </p:cNvPr>
          <p:cNvSpPr txBox="1"/>
          <p:nvPr/>
        </p:nvSpPr>
        <p:spPr>
          <a:xfrm>
            <a:off x="865952" y="3271985"/>
            <a:ext cx="3111280" cy="553998"/>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Resultados: Logros y Retos</a:t>
            </a:r>
          </a:p>
        </p:txBody>
      </p:sp>
      <p:sp>
        <p:nvSpPr>
          <p:cNvPr id="15" name="TextBox 14">
            <a:extLst>
              <a:ext uri="{FF2B5EF4-FFF2-40B4-BE49-F238E27FC236}">
                <a16:creationId xmlns:a16="http://schemas.microsoft.com/office/drawing/2014/main" id="{E35000BF-8A82-4DB3-5BC5-673EE5AF2029}"/>
              </a:ext>
            </a:extLst>
          </p:cNvPr>
          <p:cNvSpPr txBox="1"/>
          <p:nvPr/>
        </p:nvSpPr>
        <p:spPr>
          <a:xfrm>
            <a:off x="793981" y="4243756"/>
            <a:ext cx="3111280"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Aqui es donde TU creces</a:t>
            </a:r>
          </a:p>
        </p:txBody>
      </p:sp>
      <p:sp>
        <p:nvSpPr>
          <p:cNvPr id="21" name="TextBox 20">
            <a:extLst>
              <a:ext uri="{FF2B5EF4-FFF2-40B4-BE49-F238E27FC236}">
                <a16:creationId xmlns:a16="http://schemas.microsoft.com/office/drawing/2014/main" id="{B8C0A594-E970-3C27-FCB8-B507A2C2D58D}"/>
              </a:ext>
            </a:extLst>
          </p:cNvPr>
          <p:cNvSpPr txBox="1"/>
          <p:nvPr/>
        </p:nvSpPr>
        <p:spPr>
          <a:xfrm>
            <a:off x="168833" y="3290597"/>
            <a:ext cx="697119" cy="553998"/>
          </a:xfrm>
          <a:prstGeom prst="rect">
            <a:avLst/>
          </a:prstGeom>
          <a:noFill/>
        </p:spPr>
        <p:txBody>
          <a:bodyPr wrap="square" lIns="91440" tIns="45720" rIns="91440" bIns="45720" rtlCol="0" anchor="t">
            <a:spAutoFit/>
          </a:bodyPr>
          <a:lstStyle/>
          <a:p>
            <a:pPr algn="r"/>
            <a:r>
              <a:rPr lang="en-US" sz="3000" b="1" dirty="0">
                <a:solidFill>
                  <a:srgbClr val="FF9900"/>
                </a:solidFill>
                <a:latin typeface="Arial Black"/>
                <a:cs typeface="Arial Bold"/>
              </a:rPr>
              <a:t>04</a:t>
            </a:r>
            <a:endParaRPr lang="en-US" sz="3000" b="1" dirty="0">
              <a:solidFill>
                <a:srgbClr val="FF9900"/>
              </a:solidFill>
              <a:latin typeface="Arial Black" panose="020B0A04020102020204" pitchFamily="34" charset="0"/>
              <a:cs typeface="Arial Bold" panose="020B0704020202020204" pitchFamily="34" charset="0"/>
            </a:endParaRPr>
          </a:p>
        </p:txBody>
      </p:sp>
      <p:sp>
        <p:nvSpPr>
          <p:cNvPr id="22" name="TextBox 21">
            <a:extLst>
              <a:ext uri="{FF2B5EF4-FFF2-40B4-BE49-F238E27FC236}">
                <a16:creationId xmlns:a16="http://schemas.microsoft.com/office/drawing/2014/main" id="{5788AD67-9520-C183-85F3-5C7496148B35}"/>
              </a:ext>
            </a:extLst>
          </p:cNvPr>
          <p:cNvSpPr txBox="1"/>
          <p:nvPr/>
        </p:nvSpPr>
        <p:spPr>
          <a:xfrm>
            <a:off x="148057" y="4217508"/>
            <a:ext cx="697119" cy="553998"/>
          </a:xfrm>
          <a:prstGeom prst="rect">
            <a:avLst/>
          </a:prstGeom>
          <a:noFill/>
        </p:spPr>
        <p:txBody>
          <a:bodyPr wrap="square" rtlCol="0">
            <a:spAutoFit/>
          </a:bodyPr>
          <a:lstStyle/>
          <a:p>
            <a:pPr algn="r"/>
            <a:r>
              <a:rPr lang="en-US" sz="3000" b="1" dirty="0">
                <a:solidFill>
                  <a:srgbClr val="FF9900"/>
                </a:solidFill>
                <a:latin typeface="Arial Black" panose="020B0A04020102020204" pitchFamily="34" charset="0"/>
                <a:cs typeface="Arial Bold" panose="020B0704020202020204" pitchFamily="34" charset="0"/>
              </a:rPr>
              <a:t>05</a:t>
            </a:r>
          </a:p>
        </p:txBody>
      </p:sp>
      <p:sp>
        <p:nvSpPr>
          <p:cNvPr id="24" name="TextBox 23">
            <a:extLst>
              <a:ext uri="{FF2B5EF4-FFF2-40B4-BE49-F238E27FC236}">
                <a16:creationId xmlns:a16="http://schemas.microsoft.com/office/drawing/2014/main" id="{CE0D9724-1F9D-162A-5C75-D36F0DE23656}"/>
              </a:ext>
            </a:extLst>
          </p:cNvPr>
          <p:cNvSpPr txBox="1"/>
          <p:nvPr/>
        </p:nvSpPr>
        <p:spPr>
          <a:xfrm>
            <a:off x="793981" y="9285469"/>
            <a:ext cx="2623517"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Novedades EHS</a:t>
            </a:r>
          </a:p>
        </p:txBody>
      </p:sp>
      <p:sp>
        <p:nvSpPr>
          <p:cNvPr id="26" name="TextBox 25">
            <a:extLst>
              <a:ext uri="{FF2B5EF4-FFF2-40B4-BE49-F238E27FC236}">
                <a16:creationId xmlns:a16="http://schemas.microsoft.com/office/drawing/2014/main" id="{2DE09F54-4167-5AA8-3952-2EE23AB4AEA7}"/>
              </a:ext>
            </a:extLst>
          </p:cNvPr>
          <p:cNvSpPr txBox="1"/>
          <p:nvPr/>
        </p:nvSpPr>
        <p:spPr>
          <a:xfrm>
            <a:off x="-95425" y="9184539"/>
            <a:ext cx="955720" cy="568360"/>
          </a:xfrm>
          <a:prstGeom prst="rect">
            <a:avLst/>
          </a:prstGeom>
          <a:noFill/>
        </p:spPr>
        <p:txBody>
          <a:bodyPr wrap="square" lIns="91440" tIns="45720" rIns="91440" bIns="45720" rtlCol="0" anchor="t">
            <a:spAutoFit/>
          </a:bodyPr>
          <a:lstStyle/>
          <a:p>
            <a:pPr algn="r"/>
            <a:r>
              <a:rPr lang="en-US" sz="3000" b="1" dirty="0">
                <a:solidFill>
                  <a:srgbClr val="FF9900"/>
                </a:solidFill>
                <a:latin typeface="Arial Black"/>
                <a:cs typeface="Arial Bold"/>
              </a:rPr>
              <a:t>13</a:t>
            </a:r>
            <a:endParaRPr lang="en-US" sz="3000" b="1" dirty="0">
              <a:solidFill>
                <a:srgbClr val="FF9900"/>
              </a:solidFill>
              <a:latin typeface="Arial Black" panose="020B0A04020102020204" pitchFamily="34" charset="0"/>
              <a:cs typeface="Arial Bold" panose="020B0704020202020204" pitchFamily="34" charset="0"/>
            </a:endParaRPr>
          </a:p>
        </p:txBody>
      </p:sp>
      <p:sp>
        <p:nvSpPr>
          <p:cNvPr id="27" name="TextBox 26">
            <a:extLst>
              <a:ext uri="{FF2B5EF4-FFF2-40B4-BE49-F238E27FC236}">
                <a16:creationId xmlns:a16="http://schemas.microsoft.com/office/drawing/2014/main" id="{FD8079E8-2EC4-61B0-CBB3-1B5B840CA357}"/>
              </a:ext>
            </a:extLst>
          </p:cNvPr>
          <p:cNvSpPr txBox="1"/>
          <p:nvPr/>
        </p:nvSpPr>
        <p:spPr>
          <a:xfrm>
            <a:off x="839099" y="5067432"/>
            <a:ext cx="3111280" cy="553998"/>
          </a:xfrm>
          <a:prstGeom prst="rect">
            <a:avLst/>
          </a:prstGeom>
          <a:noFill/>
        </p:spPr>
        <p:txBody>
          <a:bodyPr wrap="square" lIns="91440" tIns="45720" rIns="91440" bIns="45720" rtlCol="0" anchor="t">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a:cs typeface="Arial"/>
              </a:rPr>
              <a:t>Somos el mejor lugar para trabajar</a:t>
            </a:r>
          </a:p>
        </p:txBody>
      </p:sp>
      <p:sp>
        <p:nvSpPr>
          <p:cNvPr id="29" name="TextBox 28">
            <a:extLst>
              <a:ext uri="{FF2B5EF4-FFF2-40B4-BE49-F238E27FC236}">
                <a16:creationId xmlns:a16="http://schemas.microsoft.com/office/drawing/2014/main" id="{ED07326A-D93A-13EE-4B70-98586DEC200F}"/>
              </a:ext>
            </a:extLst>
          </p:cNvPr>
          <p:cNvSpPr txBox="1"/>
          <p:nvPr/>
        </p:nvSpPr>
        <p:spPr>
          <a:xfrm>
            <a:off x="168832" y="5091821"/>
            <a:ext cx="697119" cy="553998"/>
          </a:xfrm>
          <a:prstGeom prst="rect">
            <a:avLst/>
          </a:prstGeom>
          <a:noFill/>
        </p:spPr>
        <p:txBody>
          <a:bodyPr wrap="square" rtlCol="0">
            <a:spAutoFit/>
          </a:bodyPr>
          <a:lstStyle/>
          <a:p>
            <a:pPr algn="r"/>
            <a:r>
              <a:rPr lang="en-US" sz="3000" b="1" dirty="0">
                <a:solidFill>
                  <a:srgbClr val="FF9900"/>
                </a:solidFill>
                <a:latin typeface="Arial Black" panose="020B0A04020102020204" pitchFamily="34" charset="0"/>
                <a:cs typeface="Arial Bold" panose="020B0704020202020204" pitchFamily="34" charset="0"/>
              </a:rPr>
              <a:t>07</a:t>
            </a:r>
          </a:p>
        </p:txBody>
      </p:sp>
      <p:sp>
        <p:nvSpPr>
          <p:cNvPr id="30" name="TextBox 29">
            <a:extLst>
              <a:ext uri="{FF2B5EF4-FFF2-40B4-BE49-F238E27FC236}">
                <a16:creationId xmlns:a16="http://schemas.microsoft.com/office/drawing/2014/main" id="{F4B0B0EF-165D-26E9-44C2-E1BDA2F9F946}"/>
              </a:ext>
            </a:extLst>
          </p:cNvPr>
          <p:cNvSpPr txBox="1"/>
          <p:nvPr/>
        </p:nvSpPr>
        <p:spPr>
          <a:xfrm>
            <a:off x="864347" y="6049997"/>
            <a:ext cx="3111280"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Bienvenidos</a:t>
            </a:r>
          </a:p>
        </p:txBody>
      </p:sp>
      <p:sp>
        <p:nvSpPr>
          <p:cNvPr id="32" name="TextBox 31">
            <a:extLst>
              <a:ext uri="{FF2B5EF4-FFF2-40B4-BE49-F238E27FC236}">
                <a16:creationId xmlns:a16="http://schemas.microsoft.com/office/drawing/2014/main" id="{8D0CE2FB-37D7-AFD1-3AD9-C71B58CBA556}"/>
              </a:ext>
            </a:extLst>
          </p:cNvPr>
          <p:cNvSpPr txBox="1"/>
          <p:nvPr/>
        </p:nvSpPr>
        <p:spPr>
          <a:xfrm>
            <a:off x="167228" y="5994281"/>
            <a:ext cx="697119" cy="553998"/>
          </a:xfrm>
          <a:prstGeom prst="rect">
            <a:avLst/>
          </a:prstGeom>
          <a:noFill/>
        </p:spPr>
        <p:txBody>
          <a:bodyPr wrap="square" lIns="91440" tIns="45720" rIns="91440" bIns="45720" rtlCol="0" anchor="t">
            <a:spAutoFit/>
          </a:bodyPr>
          <a:lstStyle/>
          <a:p>
            <a:pPr algn="r"/>
            <a:r>
              <a:rPr lang="en-US" sz="3000" b="1" dirty="0">
                <a:solidFill>
                  <a:srgbClr val="FF9900"/>
                </a:solidFill>
                <a:latin typeface="Arial Black"/>
                <a:cs typeface="Arial Bold"/>
              </a:rPr>
              <a:t>08</a:t>
            </a:r>
            <a:endParaRPr lang="en-US" sz="3000" b="1" dirty="0">
              <a:solidFill>
                <a:srgbClr val="FF9900"/>
              </a:solidFill>
              <a:latin typeface="Arial Black" panose="020B0A04020102020204" pitchFamily="34" charset="0"/>
              <a:cs typeface="Arial Bold" panose="020B0704020202020204" pitchFamily="34" charset="0"/>
            </a:endParaRPr>
          </a:p>
        </p:txBody>
      </p:sp>
      <p:sp>
        <p:nvSpPr>
          <p:cNvPr id="33" name="TextBox 32">
            <a:extLst>
              <a:ext uri="{FF2B5EF4-FFF2-40B4-BE49-F238E27FC236}">
                <a16:creationId xmlns:a16="http://schemas.microsoft.com/office/drawing/2014/main" id="{484820AB-975F-CACC-F69C-2DED6CDDEB7F}"/>
              </a:ext>
            </a:extLst>
          </p:cNvPr>
          <p:cNvSpPr txBox="1"/>
          <p:nvPr/>
        </p:nvSpPr>
        <p:spPr>
          <a:xfrm>
            <a:off x="839099" y="6892915"/>
            <a:ext cx="3111280"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Promociones</a:t>
            </a:r>
          </a:p>
        </p:txBody>
      </p:sp>
      <p:sp>
        <p:nvSpPr>
          <p:cNvPr id="35" name="TextBox 34">
            <a:extLst>
              <a:ext uri="{FF2B5EF4-FFF2-40B4-BE49-F238E27FC236}">
                <a16:creationId xmlns:a16="http://schemas.microsoft.com/office/drawing/2014/main" id="{D669F303-A0DE-F35F-5066-7F3D9B00D854}"/>
              </a:ext>
            </a:extLst>
          </p:cNvPr>
          <p:cNvSpPr txBox="1"/>
          <p:nvPr/>
        </p:nvSpPr>
        <p:spPr>
          <a:xfrm>
            <a:off x="167228" y="6848433"/>
            <a:ext cx="697119" cy="553998"/>
          </a:xfrm>
          <a:prstGeom prst="rect">
            <a:avLst/>
          </a:prstGeom>
          <a:noFill/>
        </p:spPr>
        <p:txBody>
          <a:bodyPr wrap="square" rtlCol="0">
            <a:spAutoFit/>
          </a:bodyPr>
          <a:lstStyle/>
          <a:p>
            <a:pPr algn="r"/>
            <a:r>
              <a:rPr lang="en-US" sz="3000" b="1" dirty="0">
                <a:solidFill>
                  <a:srgbClr val="FF9900"/>
                </a:solidFill>
                <a:latin typeface="Arial Black" panose="020B0A04020102020204" pitchFamily="34" charset="0"/>
                <a:cs typeface="Arial Bold" panose="020B0704020202020204" pitchFamily="34" charset="0"/>
              </a:rPr>
              <a:t>09</a:t>
            </a:r>
          </a:p>
        </p:txBody>
      </p:sp>
      <p:sp>
        <p:nvSpPr>
          <p:cNvPr id="36" name="TextBox 35">
            <a:extLst>
              <a:ext uri="{FF2B5EF4-FFF2-40B4-BE49-F238E27FC236}">
                <a16:creationId xmlns:a16="http://schemas.microsoft.com/office/drawing/2014/main" id="{219D73E1-BEBB-E515-D808-04328EA19477}"/>
              </a:ext>
            </a:extLst>
          </p:cNvPr>
          <p:cNvSpPr txBox="1"/>
          <p:nvPr/>
        </p:nvSpPr>
        <p:spPr>
          <a:xfrm>
            <a:off x="4832517" y="4339046"/>
            <a:ext cx="2623517" cy="323165"/>
          </a:xfrm>
          <a:prstGeom prst="rect">
            <a:avLst/>
          </a:prstGeom>
          <a:noFill/>
        </p:spPr>
        <p:txBody>
          <a:bodyPr wrap="square" lIns="91440" tIns="45720" rIns="91440" bIns="45720" rtlCol="0" anchor="t">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Alta Gama</a:t>
            </a:r>
          </a:p>
        </p:txBody>
      </p:sp>
      <p:sp>
        <p:nvSpPr>
          <p:cNvPr id="38" name="TextBox 37">
            <a:extLst>
              <a:ext uri="{FF2B5EF4-FFF2-40B4-BE49-F238E27FC236}">
                <a16:creationId xmlns:a16="http://schemas.microsoft.com/office/drawing/2014/main" id="{32E35827-D3D2-4D67-4D4C-920F0FCA2F76}"/>
              </a:ext>
            </a:extLst>
          </p:cNvPr>
          <p:cNvSpPr txBox="1"/>
          <p:nvPr/>
        </p:nvSpPr>
        <p:spPr>
          <a:xfrm>
            <a:off x="4135398" y="4212179"/>
            <a:ext cx="697119" cy="553998"/>
          </a:xfrm>
          <a:prstGeom prst="rect">
            <a:avLst/>
          </a:prstGeom>
          <a:noFill/>
        </p:spPr>
        <p:txBody>
          <a:bodyPr wrap="square" lIns="91440" tIns="45720" rIns="91440" bIns="45720" rtlCol="0" anchor="t">
            <a:spAutoFit/>
          </a:bodyPr>
          <a:lstStyle/>
          <a:p>
            <a:pPr algn="r"/>
            <a:r>
              <a:rPr lang="en-US" sz="3000" b="1" dirty="0">
                <a:solidFill>
                  <a:srgbClr val="FF9900"/>
                </a:solidFill>
                <a:latin typeface="Arial Black"/>
                <a:cs typeface="Arial Bold"/>
              </a:rPr>
              <a:t>16</a:t>
            </a:r>
            <a:endParaRPr lang="en-US" sz="3000" b="1" dirty="0">
              <a:solidFill>
                <a:srgbClr val="FF9900"/>
              </a:solidFill>
              <a:latin typeface="Arial Black" panose="020B0A04020102020204" pitchFamily="34" charset="0"/>
              <a:cs typeface="Arial Bold" panose="020B0704020202020204" pitchFamily="34" charset="0"/>
            </a:endParaRPr>
          </a:p>
        </p:txBody>
      </p:sp>
      <p:sp>
        <p:nvSpPr>
          <p:cNvPr id="39" name="TextBox 38">
            <a:extLst>
              <a:ext uri="{FF2B5EF4-FFF2-40B4-BE49-F238E27FC236}">
                <a16:creationId xmlns:a16="http://schemas.microsoft.com/office/drawing/2014/main" id="{18CDA2D4-5E2C-AF0E-7F27-C9159467139F}"/>
              </a:ext>
            </a:extLst>
          </p:cNvPr>
          <p:cNvSpPr txBox="1"/>
          <p:nvPr/>
        </p:nvSpPr>
        <p:spPr>
          <a:xfrm>
            <a:off x="4730133" y="4874049"/>
            <a:ext cx="2955701" cy="553998"/>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Seguimos Construyendo Futuro</a:t>
            </a:r>
          </a:p>
        </p:txBody>
      </p:sp>
      <p:sp>
        <p:nvSpPr>
          <p:cNvPr id="41" name="TextBox 40">
            <a:extLst>
              <a:ext uri="{FF2B5EF4-FFF2-40B4-BE49-F238E27FC236}">
                <a16:creationId xmlns:a16="http://schemas.microsoft.com/office/drawing/2014/main" id="{C842FCD5-8213-DB10-1BA2-CDD3C12F0400}"/>
              </a:ext>
            </a:extLst>
          </p:cNvPr>
          <p:cNvSpPr txBox="1"/>
          <p:nvPr/>
        </p:nvSpPr>
        <p:spPr>
          <a:xfrm>
            <a:off x="4141782" y="4891101"/>
            <a:ext cx="697119" cy="553998"/>
          </a:xfrm>
          <a:prstGeom prst="rect">
            <a:avLst/>
          </a:prstGeom>
          <a:noFill/>
        </p:spPr>
        <p:txBody>
          <a:bodyPr wrap="square" rtlCol="0">
            <a:spAutoFit/>
          </a:bodyPr>
          <a:lstStyle/>
          <a:p>
            <a:pPr algn="r"/>
            <a:r>
              <a:rPr lang="en-US" sz="3000" b="1" dirty="0">
                <a:solidFill>
                  <a:srgbClr val="FF9900"/>
                </a:solidFill>
                <a:latin typeface="Arial Black" panose="020B0A04020102020204" pitchFamily="34" charset="0"/>
                <a:cs typeface="Arial Bold" panose="020B0704020202020204" pitchFamily="34" charset="0"/>
              </a:rPr>
              <a:t>17</a:t>
            </a:r>
          </a:p>
        </p:txBody>
      </p:sp>
      <p:sp>
        <p:nvSpPr>
          <p:cNvPr id="42" name="TextBox 41">
            <a:extLst>
              <a:ext uri="{FF2B5EF4-FFF2-40B4-BE49-F238E27FC236}">
                <a16:creationId xmlns:a16="http://schemas.microsoft.com/office/drawing/2014/main" id="{BA4DA738-8C6A-7EED-B4B1-1894305AEB13}"/>
              </a:ext>
            </a:extLst>
          </p:cNvPr>
          <p:cNvSpPr txBox="1"/>
          <p:nvPr/>
        </p:nvSpPr>
        <p:spPr>
          <a:xfrm>
            <a:off x="839099" y="7583939"/>
            <a:ext cx="2452319"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Novedades ICare</a:t>
            </a:r>
          </a:p>
        </p:txBody>
      </p:sp>
      <p:sp>
        <p:nvSpPr>
          <p:cNvPr id="44" name="TextBox 43">
            <a:extLst>
              <a:ext uri="{FF2B5EF4-FFF2-40B4-BE49-F238E27FC236}">
                <a16:creationId xmlns:a16="http://schemas.microsoft.com/office/drawing/2014/main" id="{5685CAB5-CA8A-933F-38BA-8B2401156AC8}"/>
              </a:ext>
            </a:extLst>
          </p:cNvPr>
          <p:cNvSpPr txBox="1"/>
          <p:nvPr/>
        </p:nvSpPr>
        <p:spPr>
          <a:xfrm>
            <a:off x="163176" y="7506999"/>
            <a:ext cx="697119" cy="553998"/>
          </a:xfrm>
          <a:prstGeom prst="rect">
            <a:avLst/>
          </a:prstGeom>
          <a:noFill/>
        </p:spPr>
        <p:txBody>
          <a:bodyPr wrap="square" lIns="91440" tIns="45720" rIns="91440" bIns="45720" rtlCol="0" anchor="t">
            <a:spAutoFit/>
          </a:bodyPr>
          <a:lstStyle/>
          <a:p>
            <a:pPr algn="r"/>
            <a:r>
              <a:rPr lang="en-US" sz="3000" b="1" dirty="0">
                <a:solidFill>
                  <a:srgbClr val="FF9900"/>
                </a:solidFill>
                <a:latin typeface="Arial Black"/>
                <a:cs typeface="Arial Bold"/>
              </a:rPr>
              <a:t>11</a:t>
            </a:r>
            <a:endParaRPr lang="en-US" sz="3000" b="1" dirty="0">
              <a:solidFill>
                <a:srgbClr val="FF9900"/>
              </a:solidFill>
              <a:latin typeface="Arial Black" panose="020B0A04020102020204" pitchFamily="34" charset="0"/>
              <a:cs typeface="Arial Bold" panose="020B0704020202020204" pitchFamily="34" charset="0"/>
            </a:endParaRPr>
          </a:p>
        </p:txBody>
      </p:sp>
      <p:sp>
        <p:nvSpPr>
          <p:cNvPr id="45" name="TextBox 44">
            <a:extLst>
              <a:ext uri="{FF2B5EF4-FFF2-40B4-BE49-F238E27FC236}">
                <a16:creationId xmlns:a16="http://schemas.microsoft.com/office/drawing/2014/main" id="{CAEF9DC7-4CC3-310F-39DD-19530E777ACC}"/>
              </a:ext>
            </a:extLst>
          </p:cNvPr>
          <p:cNvSpPr txBox="1"/>
          <p:nvPr/>
        </p:nvSpPr>
        <p:spPr>
          <a:xfrm>
            <a:off x="4323192" y="3216479"/>
            <a:ext cx="1965277" cy="338554"/>
          </a:xfrm>
          <a:prstGeom prst="rect">
            <a:avLst/>
          </a:prstGeom>
          <a:noFill/>
        </p:spPr>
        <p:txBody>
          <a:bodyPr wrap="square" rtlCol="0">
            <a:spAutoFit/>
          </a:bodyPr>
          <a:lstStyle/>
          <a:p>
            <a:pPr algn="ctr"/>
            <a:r>
              <a:rPr lang="en-US" sz="1600" dirty="0">
                <a:solidFill>
                  <a:schemeClr val="tx1">
                    <a:lumMod val="75000"/>
                    <a:lumOff val="25000"/>
                  </a:schemeClr>
                </a:solidFill>
                <a:latin typeface="Arial" panose="020B0604020202020204" pitchFamily="34" charset="0"/>
                <a:cs typeface="Arial" panose="020B0604020202020204" pitchFamily="34" charset="0"/>
              </a:rPr>
              <a:t>FOTO</a:t>
            </a:r>
          </a:p>
        </p:txBody>
      </p:sp>
      <p:sp>
        <p:nvSpPr>
          <p:cNvPr id="2" name="TextBox 1">
            <a:extLst>
              <a:ext uri="{FF2B5EF4-FFF2-40B4-BE49-F238E27FC236}">
                <a16:creationId xmlns:a16="http://schemas.microsoft.com/office/drawing/2014/main" id="{1D197471-5789-8B14-42FF-525E86174D64}"/>
              </a:ext>
            </a:extLst>
          </p:cNvPr>
          <p:cNvSpPr txBox="1"/>
          <p:nvPr/>
        </p:nvSpPr>
        <p:spPr>
          <a:xfrm>
            <a:off x="4773333" y="5725942"/>
            <a:ext cx="2964487" cy="323165"/>
          </a:xfrm>
          <a:prstGeom prst="rect">
            <a:avLst/>
          </a:prstGeom>
          <a:noFill/>
        </p:spPr>
        <p:txBody>
          <a:bodyPr wrap="square" lIns="91440" tIns="45720" rIns="91440" bIns="45720" rtlCol="0" anchor="t">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cs typeface="Arial"/>
              </a:rPr>
              <a:t>OPEX News</a:t>
            </a:r>
          </a:p>
        </p:txBody>
      </p:sp>
      <p:sp>
        <p:nvSpPr>
          <p:cNvPr id="3" name="TextBox 2">
            <a:extLst>
              <a:ext uri="{FF2B5EF4-FFF2-40B4-BE49-F238E27FC236}">
                <a16:creationId xmlns:a16="http://schemas.microsoft.com/office/drawing/2014/main" id="{49BA128A-2952-AA76-670A-93200638E970}"/>
              </a:ext>
            </a:extLst>
          </p:cNvPr>
          <p:cNvSpPr txBox="1"/>
          <p:nvPr/>
        </p:nvSpPr>
        <p:spPr>
          <a:xfrm>
            <a:off x="3975399" y="5594850"/>
            <a:ext cx="869519" cy="553998"/>
          </a:xfrm>
          <a:prstGeom prst="rect">
            <a:avLst/>
          </a:prstGeom>
          <a:noFill/>
        </p:spPr>
        <p:txBody>
          <a:bodyPr wrap="square" rtlCol="0">
            <a:spAutoFit/>
          </a:bodyPr>
          <a:lstStyle/>
          <a:p>
            <a:pPr algn="r"/>
            <a:r>
              <a:rPr lang="en-US" sz="3000" b="1" dirty="0">
                <a:solidFill>
                  <a:srgbClr val="FF9900"/>
                </a:solidFill>
                <a:latin typeface="Arial Black" panose="020B0A04020102020204" pitchFamily="34" charset="0"/>
                <a:cs typeface="Arial Bold" panose="020B0704020202020204" pitchFamily="34" charset="0"/>
              </a:rPr>
              <a:t>19</a:t>
            </a:r>
          </a:p>
        </p:txBody>
      </p:sp>
      <p:sp>
        <p:nvSpPr>
          <p:cNvPr id="4" name="TextBox 3">
            <a:extLst>
              <a:ext uri="{FF2B5EF4-FFF2-40B4-BE49-F238E27FC236}">
                <a16:creationId xmlns:a16="http://schemas.microsoft.com/office/drawing/2014/main" id="{3F281F87-E3E7-FECC-ED01-8CD3828F7F37}"/>
              </a:ext>
            </a:extLst>
          </p:cNvPr>
          <p:cNvSpPr txBox="1"/>
          <p:nvPr/>
        </p:nvSpPr>
        <p:spPr>
          <a:xfrm>
            <a:off x="4727599" y="6946435"/>
            <a:ext cx="2833352" cy="553998"/>
          </a:xfrm>
          <a:prstGeom prst="rect">
            <a:avLst/>
          </a:prstGeom>
          <a:noFill/>
        </p:spPr>
        <p:txBody>
          <a:bodyPr wrap="square" lIns="91440" tIns="45720" rIns="91440" bIns="45720" rtlCol="0" anchor="t">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cs typeface="Arial"/>
              </a:rPr>
              <a:t>Conozcamos a un miembro del equipo</a:t>
            </a:r>
          </a:p>
        </p:txBody>
      </p:sp>
      <p:pic>
        <p:nvPicPr>
          <p:cNvPr id="11" name="Picture 10" descr="A hand pointing at a button&#10;&#10;Description automatically generated">
            <a:extLst>
              <a:ext uri="{FF2B5EF4-FFF2-40B4-BE49-F238E27FC236}">
                <a16:creationId xmlns:a16="http://schemas.microsoft.com/office/drawing/2014/main" id="{151EACB3-BF33-A92F-DE19-141E22A65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7354" y="1855502"/>
            <a:ext cx="2412151" cy="2339924"/>
          </a:xfrm>
          <a:prstGeom prst="rect">
            <a:avLst/>
          </a:prstGeom>
        </p:spPr>
      </p:pic>
      <p:sp>
        <p:nvSpPr>
          <p:cNvPr id="13" name="TextBox 12">
            <a:extLst>
              <a:ext uri="{FF2B5EF4-FFF2-40B4-BE49-F238E27FC236}">
                <a16:creationId xmlns:a16="http://schemas.microsoft.com/office/drawing/2014/main" id="{EF680A13-B679-8E72-B309-14DA0A2FEFF0}"/>
              </a:ext>
            </a:extLst>
          </p:cNvPr>
          <p:cNvSpPr txBox="1"/>
          <p:nvPr/>
        </p:nvSpPr>
        <p:spPr>
          <a:xfrm>
            <a:off x="793981" y="8480549"/>
            <a:ext cx="2761985"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Los Heroes de EHS</a:t>
            </a:r>
          </a:p>
        </p:txBody>
      </p:sp>
      <p:sp>
        <p:nvSpPr>
          <p:cNvPr id="14" name="TextBox 13">
            <a:extLst>
              <a:ext uri="{FF2B5EF4-FFF2-40B4-BE49-F238E27FC236}">
                <a16:creationId xmlns:a16="http://schemas.microsoft.com/office/drawing/2014/main" id="{3E514D07-24B1-0BA6-79B8-234737BD0A38}"/>
              </a:ext>
            </a:extLst>
          </p:cNvPr>
          <p:cNvSpPr txBox="1"/>
          <p:nvPr/>
        </p:nvSpPr>
        <p:spPr>
          <a:xfrm>
            <a:off x="148057" y="8345769"/>
            <a:ext cx="697119" cy="553998"/>
          </a:xfrm>
          <a:prstGeom prst="rect">
            <a:avLst/>
          </a:prstGeom>
          <a:noFill/>
        </p:spPr>
        <p:txBody>
          <a:bodyPr wrap="square" lIns="91440" tIns="45720" rIns="91440" bIns="45720" rtlCol="0" anchor="t">
            <a:spAutoFit/>
          </a:bodyPr>
          <a:lstStyle/>
          <a:p>
            <a:pPr algn="r"/>
            <a:r>
              <a:rPr lang="en-US" sz="3000" b="1" dirty="0">
                <a:solidFill>
                  <a:srgbClr val="FF9900"/>
                </a:solidFill>
                <a:latin typeface="Arial Black"/>
                <a:cs typeface="Arial Bold"/>
              </a:rPr>
              <a:t>12</a:t>
            </a:r>
            <a:endParaRPr lang="en-US" sz="3000" b="1" dirty="0">
              <a:solidFill>
                <a:srgbClr val="FF9900"/>
              </a:solidFill>
              <a:latin typeface="Arial Black" panose="020B0A04020102020204" pitchFamily="34" charset="0"/>
              <a:cs typeface="Arial Bold" panose="020B0704020202020204" pitchFamily="34" charset="0"/>
            </a:endParaRPr>
          </a:p>
        </p:txBody>
      </p:sp>
      <p:sp>
        <p:nvSpPr>
          <p:cNvPr id="16" name="TextBox 15">
            <a:extLst>
              <a:ext uri="{FF2B5EF4-FFF2-40B4-BE49-F238E27FC236}">
                <a16:creationId xmlns:a16="http://schemas.microsoft.com/office/drawing/2014/main" id="{E92E4518-E053-E338-4153-3F24CD27EFA0}"/>
              </a:ext>
            </a:extLst>
          </p:cNvPr>
          <p:cNvSpPr txBox="1"/>
          <p:nvPr/>
        </p:nvSpPr>
        <p:spPr>
          <a:xfrm>
            <a:off x="4139039" y="6922365"/>
            <a:ext cx="72210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dirty="0">
                <a:solidFill>
                  <a:srgbClr val="FF9900"/>
                </a:solidFill>
                <a:latin typeface="Arial Black"/>
              </a:rPr>
              <a:t>22</a:t>
            </a:r>
            <a:endParaRPr lang="en-US" sz="3000" dirty="0"/>
          </a:p>
        </p:txBody>
      </p:sp>
      <p:pic>
        <p:nvPicPr>
          <p:cNvPr id="18" name="Picture 17" descr="A white paper with black dots and tape&#10;&#10;Description automatically generated">
            <a:extLst>
              <a:ext uri="{FF2B5EF4-FFF2-40B4-BE49-F238E27FC236}">
                <a16:creationId xmlns:a16="http://schemas.microsoft.com/office/drawing/2014/main" id="{AFBE6260-8443-4142-CFD0-90EFAF0B7C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37147">
            <a:off x="5106683" y="8018063"/>
            <a:ext cx="2684095" cy="3089340"/>
          </a:xfrm>
          <a:prstGeom prst="rect">
            <a:avLst/>
          </a:prstGeom>
          <a:effectLst>
            <a:outerShdw blurRad="50800" dist="38100" dir="5400000" algn="t" rotWithShape="0">
              <a:prstClr val="black">
                <a:alpha val="40000"/>
              </a:prstClr>
            </a:outerShdw>
          </a:effectLst>
        </p:spPr>
      </p:pic>
      <p:sp>
        <p:nvSpPr>
          <p:cNvPr id="17" name="TextBox 1">
            <a:extLst>
              <a:ext uri="{FF2B5EF4-FFF2-40B4-BE49-F238E27FC236}">
                <a16:creationId xmlns:a16="http://schemas.microsoft.com/office/drawing/2014/main" id="{54F9299A-15BF-8885-B110-78B05635F6EC}"/>
              </a:ext>
            </a:extLst>
          </p:cNvPr>
          <p:cNvSpPr txBox="1"/>
          <p:nvPr/>
        </p:nvSpPr>
        <p:spPr>
          <a:xfrm>
            <a:off x="5818385" y="8429082"/>
            <a:ext cx="1887270" cy="235449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b="1" dirty="0">
                <a:solidFill>
                  <a:srgbClr val="000000"/>
                </a:solidFill>
                <a:latin typeface="Arial Nova Cond"/>
                <a:cs typeface="Calibri"/>
              </a:rPr>
              <a:t>Comite Colaborador: </a:t>
            </a:r>
            <a:endParaRPr lang="en-US" sz="1500" b="1" dirty="0">
              <a:solidFill>
                <a:srgbClr val="000000"/>
              </a:solidFill>
              <a:latin typeface="Arial Nova Cond" panose="020B0506020202020204" pitchFamily="34" charset="0"/>
              <a:cs typeface="Calibri"/>
            </a:endParaRPr>
          </a:p>
          <a:p>
            <a:r>
              <a:rPr lang="en-US" sz="1200" dirty="0">
                <a:latin typeface="Arial Nova Cond"/>
                <a:cs typeface="Calibri"/>
              </a:rPr>
              <a:t>Jeannerette Rijo</a:t>
            </a:r>
          </a:p>
          <a:p>
            <a:r>
              <a:rPr lang="en-US" sz="1200" dirty="0">
                <a:latin typeface="Arial Nova Cond"/>
                <a:cs typeface="Calibri"/>
              </a:rPr>
              <a:t>Scarlette Geraldino</a:t>
            </a:r>
          </a:p>
          <a:p>
            <a:r>
              <a:rPr lang="en-US" sz="1200" dirty="0">
                <a:latin typeface="Arial Nova Cond"/>
                <a:cs typeface="Calibri"/>
              </a:rPr>
              <a:t>Maribel Montero</a:t>
            </a:r>
          </a:p>
          <a:p>
            <a:r>
              <a:rPr lang="en-US" sz="1200" dirty="0">
                <a:latin typeface="Arial Nova Cond"/>
                <a:cs typeface="Calibri"/>
              </a:rPr>
              <a:t>Elena Duran</a:t>
            </a:r>
          </a:p>
          <a:p>
            <a:r>
              <a:rPr lang="en-US" sz="1200" dirty="0">
                <a:latin typeface="Arial Nova Cond"/>
                <a:cs typeface="Calibri"/>
              </a:rPr>
              <a:t>Leidy Calderon</a:t>
            </a:r>
          </a:p>
          <a:p>
            <a:r>
              <a:rPr lang="en-US" sz="1200" dirty="0">
                <a:latin typeface="Arial Nova Cond"/>
                <a:cs typeface="Calibri"/>
              </a:rPr>
              <a:t>Michelle Torres</a:t>
            </a:r>
          </a:p>
          <a:p>
            <a:r>
              <a:rPr lang="en-US" sz="1200" dirty="0">
                <a:latin typeface="Arial Nova Cond"/>
                <a:cs typeface="Calibri"/>
              </a:rPr>
              <a:t>Francia Pascual</a:t>
            </a:r>
          </a:p>
          <a:p>
            <a:r>
              <a:rPr lang="en-US" sz="1200" dirty="0">
                <a:latin typeface="Arial Nova Cond"/>
                <a:cs typeface="Calibri"/>
              </a:rPr>
              <a:t>Laritza Cuello</a:t>
            </a:r>
          </a:p>
          <a:p>
            <a:r>
              <a:rPr lang="en-US" sz="1200" dirty="0">
                <a:latin typeface="Arial Nova Cond"/>
                <a:cs typeface="Calibri"/>
              </a:rPr>
              <a:t>Laura Toribio</a:t>
            </a:r>
          </a:p>
          <a:p>
            <a:r>
              <a:rPr lang="en-US" sz="1200" dirty="0">
                <a:latin typeface="Arial Nova Cond"/>
                <a:cs typeface="Calibri"/>
              </a:rPr>
              <a:t>Emilsy Figuereo</a:t>
            </a:r>
          </a:p>
          <a:p>
            <a:r>
              <a:rPr lang="en-US" sz="1200" dirty="0">
                <a:latin typeface="Arial Nova Cond"/>
                <a:cs typeface="Calibri"/>
              </a:rPr>
              <a:t>Anny Pérez</a:t>
            </a:r>
          </a:p>
        </p:txBody>
      </p:sp>
      <p:sp>
        <p:nvSpPr>
          <p:cNvPr id="20" name="TextBox 19">
            <a:extLst>
              <a:ext uri="{FF2B5EF4-FFF2-40B4-BE49-F238E27FC236}">
                <a16:creationId xmlns:a16="http://schemas.microsoft.com/office/drawing/2014/main" id="{04B3F987-770D-911E-0626-C149CBC4549E}"/>
              </a:ext>
            </a:extLst>
          </p:cNvPr>
          <p:cNvSpPr txBox="1"/>
          <p:nvPr/>
        </p:nvSpPr>
        <p:spPr>
          <a:xfrm>
            <a:off x="3973654" y="6242137"/>
            <a:ext cx="869519" cy="553998"/>
          </a:xfrm>
          <a:prstGeom prst="rect">
            <a:avLst/>
          </a:prstGeom>
          <a:noFill/>
        </p:spPr>
        <p:txBody>
          <a:bodyPr wrap="square" lIns="91440" tIns="45720" rIns="91440" bIns="45720" anchor="t">
            <a:spAutoFit/>
          </a:bodyPr>
          <a:lstStyle/>
          <a:p>
            <a:pPr algn="r"/>
            <a:r>
              <a:rPr lang="en-US" sz="3000" b="1" dirty="0">
                <a:solidFill>
                  <a:srgbClr val="FF9900"/>
                </a:solidFill>
                <a:latin typeface="Arial Black"/>
                <a:cs typeface="Arial Bold"/>
              </a:rPr>
              <a:t>21</a:t>
            </a:r>
            <a:endParaRPr lang="en-US" sz="3000" b="1" dirty="0">
              <a:solidFill>
                <a:srgbClr val="FF9900"/>
              </a:solidFill>
              <a:latin typeface="Arial Black" panose="020B0A04020102020204" pitchFamily="34" charset="0"/>
              <a:cs typeface="Arial Bold" panose="020B0704020202020204" pitchFamily="34" charset="0"/>
            </a:endParaRPr>
          </a:p>
        </p:txBody>
      </p:sp>
      <p:sp>
        <p:nvSpPr>
          <p:cNvPr id="23" name="TextBox 22">
            <a:extLst>
              <a:ext uri="{FF2B5EF4-FFF2-40B4-BE49-F238E27FC236}">
                <a16:creationId xmlns:a16="http://schemas.microsoft.com/office/drawing/2014/main" id="{939AE514-5E77-2201-A30C-E6C284448509}"/>
              </a:ext>
            </a:extLst>
          </p:cNvPr>
          <p:cNvSpPr txBox="1"/>
          <p:nvPr/>
        </p:nvSpPr>
        <p:spPr>
          <a:xfrm>
            <a:off x="4748568" y="6266207"/>
            <a:ext cx="2964487" cy="553998"/>
          </a:xfrm>
          <a:prstGeom prst="rect">
            <a:avLst/>
          </a:prstGeom>
          <a:noFill/>
        </p:spPr>
        <p:txBody>
          <a:bodyPr wrap="square" lIns="91440" tIns="45720" rIns="91440" bIns="45720" rtlCol="0" anchor="t">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cs typeface="Arial"/>
              </a:rPr>
              <a:t>Alianza para Mujeres Baxter</a:t>
            </a:r>
          </a:p>
        </p:txBody>
      </p:sp>
      <p:sp>
        <p:nvSpPr>
          <p:cNvPr id="25" name="TextBox 24">
            <a:extLst>
              <a:ext uri="{FF2B5EF4-FFF2-40B4-BE49-F238E27FC236}">
                <a16:creationId xmlns:a16="http://schemas.microsoft.com/office/drawing/2014/main" id="{DABB011F-BC0D-976C-5B98-6D7D4087CE22}"/>
              </a:ext>
            </a:extLst>
          </p:cNvPr>
          <p:cNvSpPr txBox="1"/>
          <p:nvPr/>
        </p:nvSpPr>
        <p:spPr>
          <a:xfrm>
            <a:off x="4139039" y="7620067"/>
            <a:ext cx="74381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dirty="0">
                <a:solidFill>
                  <a:srgbClr val="FF9900"/>
                </a:solidFill>
                <a:latin typeface="Arial Black"/>
              </a:rPr>
              <a:t>23</a:t>
            </a:r>
            <a:endParaRPr lang="en-US" sz="3000" dirty="0"/>
          </a:p>
        </p:txBody>
      </p:sp>
      <p:sp>
        <p:nvSpPr>
          <p:cNvPr id="28" name="TextBox 27">
            <a:extLst>
              <a:ext uri="{FF2B5EF4-FFF2-40B4-BE49-F238E27FC236}">
                <a16:creationId xmlns:a16="http://schemas.microsoft.com/office/drawing/2014/main" id="{3AB38B8D-02B0-CAB9-D3D6-A89BA28C7CC4}"/>
              </a:ext>
            </a:extLst>
          </p:cNvPr>
          <p:cNvSpPr txBox="1"/>
          <p:nvPr/>
        </p:nvSpPr>
        <p:spPr>
          <a:xfrm>
            <a:off x="4838901" y="7665574"/>
            <a:ext cx="2833352" cy="323165"/>
          </a:xfrm>
          <a:prstGeom prst="rect">
            <a:avLst/>
          </a:prstGeom>
          <a:noFill/>
        </p:spPr>
        <p:txBody>
          <a:bodyPr wrap="square" lIns="91440" tIns="45720" rIns="91440" bIns="45720" rtlCol="0" anchor="t">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cs typeface="Arial"/>
              </a:rPr>
              <a:t>Próximas Actividades</a:t>
            </a:r>
          </a:p>
        </p:txBody>
      </p:sp>
    </p:spTree>
    <p:extLst>
      <p:ext uri="{BB962C8B-B14F-4D97-AF65-F5344CB8AC3E}">
        <p14:creationId xmlns:p14="http://schemas.microsoft.com/office/powerpoint/2010/main" val="4164657142"/>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2F7205F-3BE3-5D60-11EC-9F7E1528C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838" y="8954230"/>
            <a:ext cx="6581775" cy="150495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3790CD12-49B6-FE27-9726-0FB29BCDF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038" y="2720423"/>
            <a:ext cx="6689334" cy="3598821"/>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3C30113A-150A-EC5D-4D6C-9441E43FA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97" y="6008581"/>
            <a:ext cx="6891265" cy="3256312"/>
          </a:xfrm>
          <a:prstGeom prst="rect">
            <a:avLst/>
          </a:prstGeom>
        </p:spPr>
      </p:pic>
      <p:sp>
        <p:nvSpPr>
          <p:cNvPr id="19" name="TextBox 18">
            <a:extLst>
              <a:ext uri="{FF2B5EF4-FFF2-40B4-BE49-F238E27FC236}">
                <a16:creationId xmlns:a16="http://schemas.microsoft.com/office/drawing/2014/main" id="{5AE90517-0160-965D-2C06-6C39A31BC8F1}"/>
              </a:ext>
            </a:extLst>
          </p:cNvPr>
          <p:cNvSpPr txBox="1"/>
          <p:nvPr/>
        </p:nvSpPr>
        <p:spPr>
          <a:xfrm>
            <a:off x="6435267" y="227544"/>
            <a:ext cx="840295" cy="923330"/>
          </a:xfrm>
          <a:prstGeom prst="rect">
            <a:avLst/>
          </a:prstGeom>
          <a:noFill/>
        </p:spPr>
        <p:txBody>
          <a:bodyPr wrap="none" rtlCol="0">
            <a:spAutoFit/>
          </a:bodyPr>
          <a:lstStyle/>
          <a:p>
            <a:r>
              <a:rPr lang="en-US" sz="5400" b="1" dirty="0">
                <a:latin typeface="Inter" panose="02000503000000020004" pitchFamily="2" charset="0"/>
                <a:ea typeface="Inter" panose="02000503000000020004" pitchFamily="2" charset="0"/>
                <a:cs typeface="Inter" panose="02000503000000020004" pitchFamily="2" charset="0"/>
              </a:rPr>
              <a:t>IT</a:t>
            </a:r>
          </a:p>
        </p:txBody>
      </p:sp>
      <p:sp>
        <p:nvSpPr>
          <p:cNvPr id="23" name="TextBox 22">
            <a:extLst>
              <a:ext uri="{FF2B5EF4-FFF2-40B4-BE49-F238E27FC236}">
                <a16:creationId xmlns:a16="http://schemas.microsoft.com/office/drawing/2014/main" id="{5E2DCC6F-CE33-8FEC-E42C-1A8A79D03A92}"/>
              </a:ext>
            </a:extLst>
          </p:cNvPr>
          <p:cNvSpPr txBox="1"/>
          <p:nvPr/>
        </p:nvSpPr>
        <p:spPr>
          <a:xfrm>
            <a:off x="384297" y="1060986"/>
            <a:ext cx="3118559" cy="874663"/>
          </a:xfrm>
          <a:prstGeom prst="rect">
            <a:avLst/>
          </a:prstGeom>
          <a:noFill/>
        </p:spPr>
        <p:txBody>
          <a:bodyPr wrap="square" rtlCol="0">
            <a:spAutoFit/>
          </a:bodyPr>
          <a:lstStyle/>
          <a:p>
            <a:pPr>
              <a:lnSpc>
                <a:spcPct val="150000"/>
              </a:lnSpc>
            </a:pPr>
            <a:r>
              <a:rPr lang="en-US" dirty="0">
                <a:latin typeface="Inter" panose="02000503000000020004" pitchFamily="2" charset="0"/>
                <a:ea typeface="Inter" panose="02000503000000020004" pitchFamily="2" charset="0"/>
                <a:cs typeface="Inter" panose="02000503000000020004" pitchFamily="2" charset="0"/>
              </a:rPr>
              <a:t>Aplicaciones desarrolladas </a:t>
            </a:r>
            <a:r>
              <a:rPr lang="en-US" b="1" dirty="0">
                <a:latin typeface="Inter" panose="02000503000000020004" pitchFamily="2" charset="0"/>
                <a:ea typeface="Inter" panose="02000503000000020004" pitchFamily="2" charset="0"/>
                <a:cs typeface="Inter" panose="02000503000000020004" pitchFamily="2" charset="0"/>
              </a:rPr>
              <a:t>2023</a:t>
            </a:r>
          </a:p>
        </p:txBody>
      </p:sp>
    </p:spTree>
    <p:extLst>
      <p:ext uri="{BB962C8B-B14F-4D97-AF65-F5344CB8AC3E}">
        <p14:creationId xmlns:p14="http://schemas.microsoft.com/office/powerpoint/2010/main" val="1833214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17C62-5668-0EC6-A540-58304301CB84}"/>
            </a:ext>
          </a:extLst>
        </p:cNvPr>
        <p:cNvGrpSpPr/>
        <p:nvPr/>
      </p:nvGrpSpPr>
      <p:grpSpPr>
        <a:xfrm>
          <a:off x="0" y="0"/>
          <a:ext cx="0" cy="0"/>
          <a:chOff x="0" y="0"/>
          <a:chExt cx="0" cy="0"/>
        </a:xfrm>
      </p:grpSpPr>
      <p:pic>
        <p:nvPicPr>
          <p:cNvPr id="3" name="Picture 2" descr="A colorful logo on a black background&#10;&#10;Description automatically generated">
            <a:extLst>
              <a:ext uri="{FF2B5EF4-FFF2-40B4-BE49-F238E27FC236}">
                <a16:creationId xmlns:a16="http://schemas.microsoft.com/office/drawing/2014/main" id="{D5C5E7E9-BC90-805F-6D42-3B36F45C8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60" y="238368"/>
            <a:ext cx="2255852" cy="1491732"/>
          </a:xfrm>
          <a:prstGeom prst="rect">
            <a:avLst/>
          </a:prstGeom>
        </p:spPr>
      </p:pic>
      <p:pic>
        <p:nvPicPr>
          <p:cNvPr id="5" name="Graphic 4">
            <a:extLst>
              <a:ext uri="{FF2B5EF4-FFF2-40B4-BE49-F238E27FC236}">
                <a16:creationId xmlns:a16="http://schemas.microsoft.com/office/drawing/2014/main" id="{7A982D90-45E2-EF84-B115-8012F7343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4135" y="1059846"/>
            <a:ext cx="1772715" cy="741528"/>
          </a:xfrm>
          <a:prstGeom prst="rect">
            <a:avLst/>
          </a:prstGeom>
        </p:spPr>
      </p:pic>
      <p:sp>
        <p:nvSpPr>
          <p:cNvPr id="11" name="TextBox 10">
            <a:extLst>
              <a:ext uri="{FF2B5EF4-FFF2-40B4-BE49-F238E27FC236}">
                <a16:creationId xmlns:a16="http://schemas.microsoft.com/office/drawing/2014/main" id="{7A18C975-9E58-3074-0D52-DE72399FD09D}"/>
              </a:ext>
            </a:extLst>
          </p:cNvPr>
          <p:cNvSpPr txBox="1"/>
          <p:nvPr/>
        </p:nvSpPr>
        <p:spPr>
          <a:xfrm>
            <a:off x="5421505" y="305359"/>
            <a:ext cx="1371600" cy="1015663"/>
          </a:xfrm>
          <a:prstGeom prst="rect">
            <a:avLst/>
          </a:prstGeom>
          <a:noFill/>
        </p:spPr>
        <p:txBody>
          <a:bodyPr wrap="square" rtlCol="0">
            <a:spAutoFit/>
          </a:bodyPr>
          <a:lstStyle/>
          <a:p>
            <a:r>
              <a:rPr lang="es-DO" sz="6000" dirty="0">
                <a:latin typeface="Bebas Neue" panose="020B0606020202050201" pitchFamily="34" charset="0"/>
              </a:rPr>
              <a:t>OPEX </a:t>
            </a:r>
          </a:p>
        </p:txBody>
      </p:sp>
      <p:pic>
        <p:nvPicPr>
          <p:cNvPr id="37" name="Picture 36" descr="A group of people in blue uniforms&#10;&#10;Description automatically generated">
            <a:extLst>
              <a:ext uri="{FF2B5EF4-FFF2-40B4-BE49-F238E27FC236}">
                <a16:creationId xmlns:a16="http://schemas.microsoft.com/office/drawing/2014/main" id="{CC3470F7-4C4E-6722-77ED-D5EC5DEA77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463" y="6712559"/>
            <a:ext cx="3984316" cy="2549674"/>
          </a:xfrm>
          <a:prstGeom prst="rect">
            <a:avLst/>
          </a:prstGeom>
          <a:ln w="38100">
            <a:solidFill>
              <a:schemeClr val="bg1"/>
            </a:solidFill>
          </a:ln>
        </p:spPr>
      </p:pic>
      <p:pic>
        <p:nvPicPr>
          <p:cNvPr id="10" name="Picture 9" descr="A group of people standing around a circle of balls&#10;&#10;Description automatically generated">
            <a:extLst>
              <a:ext uri="{FF2B5EF4-FFF2-40B4-BE49-F238E27FC236}">
                <a16:creationId xmlns:a16="http://schemas.microsoft.com/office/drawing/2014/main" id="{2EA4928B-6DC5-6E15-F771-4F3366FB0BCC}"/>
              </a:ext>
            </a:extLst>
          </p:cNvPr>
          <p:cNvPicPr>
            <a:picLocks noChangeAspect="1"/>
          </p:cNvPicPr>
          <p:nvPr/>
        </p:nvPicPr>
        <p:blipFill>
          <a:blip r:embed="rId7"/>
          <a:stretch>
            <a:fillRect/>
          </a:stretch>
        </p:blipFill>
        <p:spPr>
          <a:xfrm>
            <a:off x="4841167" y="4202914"/>
            <a:ext cx="2533811" cy="1787834"/>
          </a:xfrm>
          <a:prstGeom prst="rect">
            <a:avLst/>
          </a:prstGeom>
          <a:ln w="38100">
            <a:solidFill>
              <a:schemeClr val="bg1"/>
            </a:solidFill>
          </a:ln>
        </p:spPr>
      </p:pic>
      <p:pic>
        <p:nvPicPr>
          <p:cNvPr id="17" name="Picture 16" descr="A group of women standing around a table&#10;&#10;Description automatically generated">
            <a:extLst>
              <a:ext uri="{FF2B5EF4-FFF2-40B4-BE49-F238E27FC236}">
                <a16:creationId xmlns:a16="http://schemas.microsoft.com/office/drawing/2014/main" id="{93C5DFEB-9713-8E85-3D48-4C0E395CFEB6}"/>
              </a:ext>
            </a:extLst>
          </p:cNvPr>
          <p:cNvPicPr>
            <a:picLocks noChangeAspect="1"/>
          </p:cNvPicPr>
          <p:nvPr/>
        </p:nvPicPr>
        <p:blipFill>
          <a:blip r:embed="rId8"/>
          <a:stretch>
            <a:fillRect/>
          </a:stretch>
        </p:blipFill>
        <p:spPr>
          <a:xfrm>
            <a:off x="4837946" y="6306294"/>
            <a:ext cx="2533811" cy="1918204"/>
          </a:xfrm>
          <a:prstGeom prst="rect">
            <a:avLst/>
          </a:prstGeom>
          <a:ln w="38100">
            <a:solidFill>
              <a:schemeClr val="bg1"/>
            </a:solidFill>
          </a:ln>
        </p:spPr>
      </p:pic>
      <p:pic>
        <p:nvPicPr>
          <p:cNvPr id="18" name="Picture 17" descr="A group of people in blue shirts&#10;&#10;Description automatically generated">
            <a:extLst>
              <a:ext uri="{FF2B5EF4-FFF2-40B4-BE49-F238E27FC236}">
                <a16:creationId xmlns:a16="http://schemas.microsoft.com/office/drawing/2014/main" id="{CDBDA721-5B61-2B0C-0419-B65FF73026C7}"/>
              </a:ext>
            </a:extLst>
          </p:cNvPr>
          <p:cNvPicPr>
            <a:picLocks noChangeAspect="1"/>
          </p:cNvPicPr>
          <p:nvPr/>
        </p:nvPicPr>
        <p:blipFill>
          <a:blip r:embed="rId9"/>
          <a:stretch>
            <a:fillRect/>
          </a:stretch>
        </p:blipFill>
        <p:spPr>
          <a:xfrm>
            <a:off x="4863106" y="8578268"/>
            <a:ext cx="2512102" cy="1677665"/>
          </a:xfrm>
          <a:prstGeom prst="rect">
            <a:avLst/>
          </a:prstGeom>
          <a:ln w="38100">
            <a:solidFill>
              <a:schemeClr val="bg1"/>
            </a:solidFill>
          </a:ln>
        </p:spPr>
      </p:pic>
      <p:pic>
        <p:nvPicPr>
          <p:cNvPr id="19" name="Picture 18" descr="A group of people playing a game&#10;&#10;Description automatically generated">
            <a:extLst>
              <a:ext uri="{FF2B5EF4-FFF2-40B4-BE49-F238E27FC236}">
                <a16:creationId xmlns:a16="http://schemas.microsoft.com/office/drawing/2014/main" id="{B953C58E-2FEA-D1C1-F2AB-1F34E72FFAE0}"/>
              </a:ext>
            </a:extLst>
          </p:cNvPr>
          <p:cNvPicPr>
            <a:picLocks noChangeAspect="1"/>
          </p:cNvPicPr>
          <p:nvPr/>
        </p:nvPicPr>
        <p:blipFill>
          <a:blip r:embed="rId10"/>
          <a:stretch>
            <a:fillRect/>
          </a:stretch>
        </p:blipFill>
        <p:spPr>
          <a:xfrm>
            <a:off x="4859321" y="2094293"/>
            <a:ext cx="2555522" cy="1766105"/>
          </a:xfrm>
          <a:prstGeom prst="rect">
            <a:avLst/>
          </a:prstGeom>
          <a:ln w="38100">
            <a:solidFill>
              <a:schemeClr val="bg1"/>
            </a:solidFill>
          </a:ln>
        </p:spPr>
      </p:pic>
      <p:sp>
        <p:nvSpPr>
          <p:cNvPr id="31" name="Rectangle: Rounded Corners 30">
            <a:extLst>
              <a:ext uri="{FF2B5EF4-FFF2-40B4-BE49-F238E27FC236}">
                <a16:creationId xmlns:a16="http://schemas.microsoft.com/office/drawing/2014/main" id="{17A6A153-551A-0454-6AA4-BF919D4FEF17}"/>
              </a:ext>
            </a:extLst>
          </p:cNvPr>
          <p:cNvSpPr/>
          <p:nvPr/>
        </p:nvSpPr>
        <p:spPr>
          <a:xfrm>
            <a:off x="735327" y="3557585"/>
            <a:ext cx="3652588" cy="2766184"/>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s-DO" dirty="0">
                <a:solidFill>
                  <a:schemeClr val="bg1"/>
                </a:solidFill>
                <a:latin typeface="Arial Nova Cond"/>
              </a:rPr>
              <a:t>Evento de planeación estratégica en donde participó todo el equipo de liderazgo. Fueron </a:t>
            </a:r>
            <a:r>
              <a:rPr lang="en-US" dirty="0">
                <a:solidFill>
                  <a:schemeClr val="bg1"/>
                </a:solidFill>
                <a:latin typeface="Arial Nova Cond"/>
              </a:rPr>
              <a:t>(2) dias fuera de planta, definiendo los objetivos  para </a:t>
            </a:r>
            <a:r>
              <a:rPr lang="es-DO" dirty="0">
                <a:solidFill>
                  <a:schemeClr val="bg1"/>
                </a:solidFill>
                <a:latin typeface="Arial Nova Cond"/>
              </a:rPr>
              <a:t>el periodo 2023-2025 y </a:t>
            </a:r>
            <a:r>
              <a:rPr lang="en-US" dirty="0">
                <a:solidFill>
                  <a:schemeClr val="bg1"/>
                </a:solidFill>
                <a:latin typeface="Arial Nova Cond"/>
              </a:rPr>
              <a:t>las estrategias que nos ayudarán a cumplirlos.</a:t>
            </a:r>
            <a:endParaRPr lang="es-DO" dirty="0">
              <a:solidFill>
                <a:schemeClr val="bg1"/>
              </a:solidFill>
              <a:latin typeface="Arial Nova Cond"/>
            </a:endParaRPr>
          </a:p>
        </p:txBody>
      </p:sp>
      <p:sp>
        <p:nvSpPr>
          <p:cNvPr id="6" name="TextBox 5">
            <a:extLst>
              <a:ext uri="{FF2B5EF4-FFF2-40B4-BE49-F238E27FC236}">
                <a16:creationId xmlns:a16="http://schemas.microsoft.com/office/drawing/2014/main" id="{7A5855CE-0129-B3C6-E728-1516013BD30A}"/>
              </a:ext>
            </a:extLst>
          </p:cNvPr>
          <p:cNvSpPr txBox="1"/>
          <p:nvPr/>
        </p:nvSpPr>
        <p:spPr>
          <a:xfrm>
            <a:off x="569463" y="9443663"/>
            <a:ext cx="3984316" cy="677108"/>
          </a:xfrm>
          <a:prstGeom prst="rect">
            <a:avLst/>
          </a:prstGeom>
          <a:noFill/>
        </p:spPr>
        <p:txBody>
          <a:bodyPr wrap="square">
            <a:spAutoFit/>
          </a:bodyPr>
          <a:lstStyle/>
          <a:p>
            <a:r>
              <a:rPr lang="es-ES" b="1" i="1" dirty="0">
                <a:solidFill>
                  <a:schemeClr val="bg1"/>
                </a:solidFill>
              </a:rPr>
              <a:t>Si no tienes rumbo, si no sabes a dónde vas, te costará </a:t>
            </a:r>
            <a:r>
              <a:rPr lang="es-ES" sz="2000" b="1" i="1" dirty="0">
                <a:solidFill>
                  <a:schemeClr val="bg1"/>
                </a:solidFill>
              </a:rPr>
              <a:t>llegar.</a:t>
            </a:r>
            <a:endParaRPr lang="en-US" b="1" i="1" dirty="0">
              <a:solidFill>
                <a:schemeClr val="bg1"/>
              </a:solidFill>
            </a:endParaRPr>
          </a:p>
        </p:txBody>
      </p:sp>
      <p:sp>
        <p:nvSpPr>
          <p:cNvPr id="9" name="Rectangle: Rounded Corners 8">
            <a:extLst>
              <a:ext uri="{FF2B5EF4-FFF2-40B4-BE49-F238E27FC236}">
                <a16:creationId xmlns:a16="http://schemas.microsoft.com/office/drawing/2014/main" id="{2677D426-5456-6980-D6D3-008D0FBDC8AD}"/>
              </a:ext>
            </a:extLst>
          </p:cNvPr>
          <p:cNvSpPr/>
          <p:nvPr/>
        </p:nvSpPr>
        <p:spPr>
          <a:xfrm>
            <a:off x="1202603" y="3328104"/>
            <a:ext cx="2718035"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DO" sz="2000" b="1" dirty="0">
                <a:solidFill>
                  <a:srgbClr val="7030A0"/>
                </a:solidFill>
                <a:latin typeface="Bahnschrift SemiCondensed" panose="020B0502040204020203" pitchFamily="34" charset="0"/>
                <a:cs typeface="Arial" panose="020B0604020202020204" pitchFamily="34" charset="0"/>
              </a:rPr>
              <a:t>Plan estratégico</a:t>
            </a:r>
          </a:p>
        </p:txBody>
      </p:sp>
    </p:spTree>
    <p:extLst>
      <p:ext uri="{BB962C8B-B14F-4D97-AF65-F5344CB8AC3E}">
        <p14:creationId xmlns:p14="http://schemas.microsoft.com/office/powerpoint/2010/main" val="22315711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24933E6-AA2F-6AC6-3DE2-BA4FAA7FC583}"/>
              </a:ext>
            </a:extLst>
          </p:cNvPr>
          <p:cNvSpPr/>
          <p:nvPr/>
        </p:nvSpPr>
        <p:spPr>
          <a:xfrm>
            <a:off x="22" y="-45824"/>
            <a:ext cx="7772400" cy="23206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401D40D4-558B-9D14-3D60-667184244E18}"/>
              </a:ext>
            </a:extLst>
          </p:cNvPr>
          <p:cNvPicPr>
            <a:picLocks noChangeAspect="1"/>
          </p:cNvPicPr>
          <p:nvPr/>
        </p:nvPicPr>
        <p:blipFill>
          <a:blip r:embed="rId2"/>
          <a:stretch>
            <a:fillRect/>
          </a:stretch>
        </p:blipFill>
        <p:spPr>
          <a:xfrm>
            <a:off x="-326023" y="55620"/>
            <a:ext cx="4061798" cy="1666542"/>
          </a:xfrm>
          <a:prstGeom prst="rect">
            <a:avLst/>
          </a:prstGeom>
          <a:ln>
            <a:noFill/>
          </a:ln>
        </p:spPr>
      </p:pic>
      <p:sp>
        <p:nvSpPr>
          <p:cNvPr id="3" name="TextBox 1">
            <a:extLst>
              <a:ext uri="{FF2B5EF4-FFF2-40B4-BE49-F238E27FC236}">
                <a16:creationId xmlns:a16="http://schemas.microsoft.com/office/drawing/2014/main" id="{C14703C9-4870-7BF4-556B-32C85D7AE286}"/>
              </a:ext>
            </a:extLst>
          </p:cNvPr>
          <p:cNvSpPr txBox="1"/>
          <p:nvPr/>
        </p:nvSpPr>
        <p:spPr>
          <a:xfrm>
            <a:off x="128177" y="1661312"/>
            <a:ext cx="7213426"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rgbClr val="7030A0"/>
                </a:solidFill>
                <a:latin typeface="Grotesque"/>
                <a:ea typeface="Calibri"/>
                <a:cs typeface="Calibri"/>
              </a:rPr>
              <a:t>¨Hablemos de Lactancia Materna¨</a:t>
            </a:r>
          </a:p>
        </p:txBody>
      </p:sp>
      <p:sp>
        <p:nvSpPr>
          <p:cNvPr id="5" name="TextBox 4">
            <a:extLst>
              <a:ext uri="{FF2B5EF4-FFF2-40B4-BE49-F238E27FC236}">
                <a16:creationId xmlns:a16="http://schemas.microsoft.com/office/drawing/2014/main" id="{3E528FB4-79EA-AE3F-BA35-CA094B8EF315}"/>
              </a:ext>
            </a:extLst>
          </p:cNvPr>
          <p:cNvSpPr txBox="1"/>
          <p:nvPr/>
        </p:nvSpPr>
        <p:spPr>
          <a:xfrm>
            <a:off x="1699659" y="8507219"/>
            <a:ext cx="596172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solidFill>
                  <a:srgbClr val="FFFFFF"/>
                </a:solidFill>
                <a:latin typeface="Arial Nova Cond" panose="020B0506020202020204" pitchFamily="34" charset="0"/>
                <a:ea typeface="Calibri"/>
                <a:cs typeface="Calibri"/>
              </a:rPr>
              <a:t>Como parte de las iniciativas del programa Alianza para Mujeres de Baxter, impartimos en septiembre la charla ¨Hablemos de Lactancia¨, por la experta Yamel Gonell.  </a:t>
            </a:r>
          </a:p>
          <a:p>
            <a:pPr algn="just"/>
            <a:endParaRPr lang="en-US" b="1" dirty="0">
              <a:solidFill>
                <a:srgbClr val="FFFFFF"/>
              </a:solidFill>
              <a:latin typeface="Arial Nova Cond" panose="020B0506020202020204" pitchFamily="34" charset="0"/>
              <a:ea typeface="Calibri"/>
              <a:cs typeface="Calibri"/>
            </a:endParaRPr>
          </a:p>
          <a:p>
            <a:pPr algn="just"/>
            <a:r>
              <a:rPr lang="en-US" b="1" dirty="0">
                <a:solidFill>
                  <a:srgbClr val="FFFFFF"/>
                </a:solidFill>
                <a:latin typeface="Arial Nova Cond" panose="020B0506020202020204" pitchFamily="34" charset="0"/>
                <a:ea typeface="Calibri"/>
                <a:cs typeface="Calibri"/>
              </a:rPr>
              <a:t>Con el fin de apoyar a nuestras colaboradoras en esta etapa tan hermosa e importante para ellas y sus hijos. Luego de la charla, entregamos regalos y realizamos rifas de productos y articulos esenciales.</a:t>
            </a:r>
          </a:p>
          <a:p>
            <a:pPr algn="just"/>
            <a:endParaRPr lang="en-US" b="1" dirty="0">
              <a:solidFill>
                <a:srgbClr val="FFFFFF"/>
              </a:solidFill>
              <a:latin typeface="Arial Nova Cond" panose="020B0506020202020204" pitchFamily="34" charset="0"/>
              <a:ea typeface="Calibri"/>
              <a:cs typeface="Calibri"/>
            </a:endParaRPr>
          </a:p>
        </p:txBody>
      </p:sp>
      <p:pic>
        <p:nvPicPr>
          <p:cNvPr id="9" name="Picture 8">
            <a:extLst>
              <a:ext uri="{FF2B5EF4-FFF2-40B4-BE49-F238E27FC236}">
                <a16:creationId xmlns:a16="http://schemas.microsoft.com/office/drawing/2014/main" id="{C504F6F7-92FA-918C-55FC-85E7B584310C}"/>
              </a:ext>
            </a:extLst>
          </p:cNvPr>
          <p:cNvPicPr>
            <a:picLocks noChangeAspect="1"/>
          </p:cNvPicPr>
          <p:nvPr/>
        </p:nvPicPr>
        <p:blipFill>
          <a:blip r:embed="rId3"/>
          <a:stretch>
            <a:fillRect/>
          </a:stretch>
        </p:blipFill>
        <p:spPr>
          <a:xfrm>
            <a:off x="277260" y="2489086"/>
            <a:ext cx="7218231" cy="57531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母婴图标图片-母婴图标设计素材-母婴图标素材免费下载-万素网">
            <a:extLst>
              <a:ext uri="{FF2B5EF4-FFF2-40B4-BE49-F238E27FC236}">
                <a16:creationId xmlns:a16="http://schemas.microsoft.com/office/drawing/2014/main" id="{D3EB8D6F-77E5-A1D8-0BD0-C577790CFEBD}"/>
              </a:ext>
            </a:extLst>
          </p:cNvPr>
          <p:cNvPicPr>
            <a:picLocks noChangeAspect="1"/>
          </p:cNvPicPr>
          <p:nvPr/>
        </p:nvPicPr>
        <p:blipFill>
          <a:blip r:embed="rId4"/>
          <a:stretch>
            <a:fillRect/>
          </a:stretch>
        </p:blipFill>
        <p:spPr>
          <a:xfrm>
            <a:off x="6212043" y="61372"/>
            <a:ext cx="1307826" cy="1551649"/>
          </a:xfrm>
          <a:prstGeom prst="rect">
            <a:avLst/>
          </a:prstGeom>
        </p:spPr>
      </p:pic>
    </p:spTree>
    <p:extLst>
      <p:ext uri="{BB962C8B-B14F-4D97-AF65-F5344CB8AC3E}">
        <p14:creationId xmlns:p14="http://schemas.microsoft.com/office/powerpoint/2010/main" val="313929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3829A5-A922-7381-9C81-98438A8CBD06}"/>
              </a:ext>
            </a:extLst>
          </p:cNvPr>
          <p:cNvSpPr/>
          <p:nvPr/>
        </p:nvSpPr>
        <p:spPr>
          <a:xfrm>
            <a:off x="0" y="6746058"/>
            <a:ext cx="7772422" cy="43354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4B5CF67-0EF2-B7ED-CC86-3A5A2630E385}"/>
              </a:ext>
            </a:extLst>
          </p:cNvPr>
          <p:cNvPicPr>
            <a:picLocks noChangeAspect="1"/>
          </p:cNvPicPr>
          <p:nvPr/>
        </p:nvPicPr>
        <p:blipFill>
          <a:blip r:embed="rId2"/>
          <a:stretch>
            <a:fillRect/>
          </a:stretch>
        </p:blipFill>
        <p:spPr>
          <a:xfrm>
            <a:off x="-22" y="9054885"/>
            <a:ext cx="2678378" cy="20284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a:extLst>
              <a:ext uri="{FF2B5EF4-FFF2-40B4-BE49-F238E27FC236}">
                <a16:creationId xmlns:a16="http://schemas.microsoft.com/office/drawing/2014/main" id="{3C7BAC60-3C77-5D7C-D629-F48DCF50F296}"/>
              </a:ext>
            </a:extLst>
          </p:cNvPr>
          <p:cNvPicPr>
            <a:picLocks noChangeAspect="1"/>
          </p:cNvPicPr>
          <p:nvPr/>
        </p:nvPicPr>
        <p:blipFill>
          <a:blip r:embed="rId3"/>
          <a:stretch>
            <a:fillRect/>
          </a:stretch>
        </p:blipFill>
        <p:spPr>
          <a:xfrm>
            <a:off x="2358488" y="7724138"/>
            <a:ext cx="2628737" cy="26132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2EE1F7D8-E2C7-413C-EB3F-EBF9667D1408}"/>
              </a:ext>
            </a:extLst>
          </p:cNvPr>
          <p:cNvPicPr>
            <a:picLocks noChangeAspect="1"/>
          </p:cNvPicPr>
          <p:nvPr/>
        </p:nvPicPr>
        <p:blipFill>
          <a:blip r:embed="rId4"/>
          <a:stretch>
            <a:fillRect/>
          </a:stretch>
        </p:blipFill>
        <p:spPr>
          <a:xfrm>
            <a:off x="271269" y="6465884"/>
            <a:ext cx="1930782" cy="24120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extBox 7">
            <a:extLst>
              <a:ext uri="{FF2B5EF4-FFF2-40B4-BE49-F238E27FC236}">
                <a16:creationId xmlns:a16="http://schemas.microsoft.com/office/drawing/2014/main" id="{073D3372-1EC6-39B0-FBE6-F543942D702D}"/>
              </a:ext>
            </a:extLst>
          </p:cNvPr>
          <p:cNvSpPr txBox="1"/>
          <p:nvPr/>
        </p:nvSpPr>
        <p:spPr>
          <a:xfrm>
            <a:off x="104521" y="167928"/>
            <a:ext cx="4608826" cy="830997"/>
          </a:xfrm>
          <a:prstGeom prst="rect">
            <a:avLst/>
          </a:prstGeom>
          <a:noFill/>
        </p:spPr>
        <p:txBody>
          <a:bodyPr wrap="square" lIns="91440" tIns="45720" rIns="91440" bIns="45720" rtlCol="0" anchor="t">
            <a:spAutoFit/>
          </a:bodyPr>
          <a:lstStyle/>
          <a:p>
            <a:r>
              <a:rPr lang="es-DO" sz="4800" dirty="0">
                <a:solidFill>
                  <a:schemeClr val="bg1"/>
                </a:solidFill>
                <a:latin typeface="Bebas Neue"/>
              </a:rPr>
              <a:t>Conozcamos a:</a:t>
            </a:r>
            <a:endParaRPr lang="es-DO" sz="4800" dirty="0">
              <a:solidFill>
                <a:schemeClr val="bg1"/>
              </a:solidFill>
              <a:latin typeface="Bebas Neue" panose="020B0606020202050201" pitchFamily="34" charset="0"/>
            </a:endParaRPr>
          </a:p>
        </p:txBody>
      </p:sp>
      <p:sp>
        <p:nvSpPr>
          <p:cNvPr id="9" name="TextBox 8">
            <a:extLst>
              <a:ext uri="{FF2B5EF4-FFF2-40B4-BE49-F238E27FC236}">
                <a16:creationId xmlns:a16="http://schemas.microsoft.com/office/drawing/2014/main" id="{AB9036FA-B0B3-6A8F-7248-CBDBCDF92EE3}"/>
              </a:ext>
            </a:extLst>
          </p:cNvPr>
          <p:cNvSpPr txBox="1"/>
          <p:nvPr/>
        </p:nvSpPr>
        <p:spPr>
          <a:xfrm>
            <a:off x="2540936" y="989176"/>
            <a:ext cx="484739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800" b="1" dirty="0">
                <a:latin typeface="Freestyle Script"/>
                <a:ea typeface="Calibri"/>
                <a:cs typeface="Times New Roman"/>
              </a:rPr>
              <a:t>Yavexia Suárez</a:t>
            </a:r>
            <a:endParaRPr lang="en-US" sz="8800" b="1" dirty="0">
              <a:latin typeface="Freestyle Script"/>
              <a:cs typeface="Times New Roman"/>
            </a:endParaRPr>
          </a:p>
        </p:txBody>
      </p:sp>
      <p:sp>
        <p:nvSpPr>
          <p:cNvPr id="10" name="TextBox 9">
            <a:extLst>
              <a:ext uri="{FF2B5EF4-FFF2-40B4-BE49-F238E27FC236}">
                <a16:creationId xmlns:a16="http://schemas.microsoft.com/office/drawing/2014/main" id="{85FE10CC-45F9-E383-00A4-FA6068C5E8E9}"/>
              </a:ext>
            </a:extLst>
          </p:cNvPr>
          <p:cNvSpPr txBox="1"/>
          <p:nvPr/>
        </p:nvSpPr>
        <p:spPr>
          <a:xfrm>
            <a:off x="3970817" y="2159681"/>
            <a:ext cx="1738492" cy="369332"/>
          </a:xfrm>
          <a:prstGeom prst="rect">
            <a:avLst/>
          </a:prstGeom>
          <a:solidFill>
            <a:srgbClr val="7030A0"/>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FF"/>
                </a:solidFill>
                <a:ea typeface="Calibri"/>
                <a:cs typeface="Calibri"/>
              </a:rPr>
              <a:t>EHS MANAGER</a:t>
            </a:r>
            <a:endParaRPr lang="en-US" b="1" dirty="0">
              <a:solidFill>
                <a:srgbClr val="FFFFFF"/>
              </a:solidFill>
            </a:endParaRPr>
          </a:p>
        </p:txBody>
      </p:sp>
      <p:pic>
        <p:nvPicPr>
          <p:cNvPr id="12" name="Picture 11" descr="A white paper with black dots and tape&#10;&#10;Description automatically generated">
            <a:extLst>
              <a:ext uri="{FF2B5EF4-FFF2-40B4-BE49-F238E27FC236}">
                <a16:creationId xmlns:a16="http://schemas.microsoft.com/office/drawing/2014/main" id="{A1A4A3A2-BAA6-C7B8-962F-92C77702E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171">
            <a:off x="5203449" y="8797388"/>
            <a:ext cx="2620118" cy="2010037"/>
          </a:xfrm>
          <a:prstGeom prst="rect">
            <a:avLst/>
          </a:prstGeom>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614FA4C9-FA5F-FE5E-26F8-5A72C254C147}"/>
              </a:ext>
            </a:extLst>
          </p:cNvPr>
          <p:cNvSpPr txBox="1"/>
          <p:nvPr/>
        </p:nvSpPr>
        <p:spPr>
          <a:xfrm>
            <a:off x="5760568" y="9204001"/>
            <a:ext cx="174972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Arial Nova Cond" panose="020B0506020202020204" pitchFamily="34" charset="0"/>
                <a:ea typeface="Calibri"/>
                <a:cs typeface="Calibri"/>
              </a:rPr>
              <a:t>Cumpleaños</a:t>
            </a:r>
            <a:r>
              <a:rPr lang="en-US" sz="1200" dirty="0">
                <a:latin typeface="Arial Nova Cond" panose="020B0506020202020204" pitchFamily="34" charset="0"/>
                <a:ea typeface="Calibri"/>
                <a:cs typeface="Calibri"/>
              </a:rPr>
              <a:t>: 21 de mayo</a:t>
            </a:r>
          </a:p>
          <a:p>
            <a:r>
              <a:rPr lang="en-US" sz="1200" b="1" dirty="0">
                <a:latin typeface="Arial Nova Cond" panose="020B0506020202020204" pitchFamily="34" charset="0"/>
                <a:ea typeface="Calibri"/>
                <a:cs typeface="Calibri"/>
              </a:rPr>
              <a:t>Carrera</a:t>
            </a:r>
            <a:r>
              <a:rPr lang="en-US" sz="1200" dirty="0">
                <a:latin typeface="Arial Nova Cond" panose="020B0506020202020204" pitchFamily="34" charset="0"/>
                <a:ea typeface="Calibri"/>
                <a:cs typeface="Calibri"/>
              </a:rPr>
              <a:t>: Ingenieria Industrial</a:t>
            </a:r>
          </a:p>
          <a:p>
            <a:r>
              <a:rPr lang="en-US" sz="1200" b="1" dirty="0">
                <a:latin typeface="Arial Nova Cond" panose="020B0506020202020204" pitchFamily="34" charset="0"/>
                <a:ea typeface="Calibri"/>
                <a:cs typeface="Calibri"/>
              </a:rPr>
              <a:t>Años en la Industria:</a:t>
            </a:r>
            <a:r>
              <a:rPr lang="en-US" sz="1200" dirty="0">
                <a:latin typeface="Arial Nova Cond" panose="020B0506020202020204" pitchFamily="34" charset="0"/>
                <a:ea typeface="Calibri"/>
                <a:cs typeface="Calibri"/>
              </a:rPr>
              <a:t> 15 años</a:t>
            </a:r>
          </a:p>
          <a:p>
            <a:r>
              <a:rPr lang="en-US" sz="1200" b="1" dirty="0">
                <a:latin typeface="Arial Nova Cond" panose="020B0506020202020204" pitchFamily="34" charset="0"/>
                <a:ea typeface="Calibri"/>
                <a:cs typeface="Calibri"/>
              </a:rPr>
              <a:t>Tiempo en Baxter:</a:t>
            </a:r>
            <a:r>
              <a:rPr lang="en-US" sz="1200" dirty="0">
                <a:latin typeface="Arial Nova Cond" panose="020B0506020202020204" pitchFamily="34" charset="0"/>
                <a:ea typeface="Calibri"/>
                <a:cs typeface="Calibri"/>
              </a:rPr>
              <a:t> 5 meses</a:t>
            </a:r>
          </a:p>
          <a:p>
            <a:endParaRPr lang="en-US" sz="1200" dirty="0">
              <a:latin typeface="Arial Nova Cond" panose="020B0506020202020204" pitchFamily="34" charset="0"/>
              <a:ea typeface="Calibri"/>
              <a:cs typeface="Calibri"/>
            </a:endParaRPr>
          </a:p>
        </p:txBody>
      </p:sp>
      <p:sp>
        <p:nvSpPr>
          <p:cNvPr id="14" name="TextBox 13">
            <a:extLst>
              <a:ext uri="{FF2B5EF4-FFF2-40B4-BE49-F238E27FC236}">
                <a16:creationId xmlns:a16="http://schemas.microsoft.com/office/drawing/2014/main" id="{6B67B0F1-6F64-FF49-3504-D776017EC2C5}"/>
              </a:ext>
            </a:extLst>
          </p:cNvPr>
          <p:cNvSpPr txBox="1"/>
          <p:nvPr/>
        </p:nvSpPr>
        <p:spPr>
          <a:xfrm>
            <a:off x="94649" y="4650636"/>
            <a:ext cx="489257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Arial Nova Cond"/>
                <a:ea typeface="Calibri"/>
                <a:cs typeface="Calibri"/>
              </a:rPr>
              <a:t>¿Cuál es la parte favorita de tu trabajo?</a:t>
            </a:r>
          </a:p>
          <a:p>
            <a:pPr algn="just"/>
            <a:r>
              <a:rPr lang="en-US" sz="1600" dirty="0">
                <a:latin typeface="Arial Nova Cond"/>
                <a:ea typeface="+mn-lt"/>
                <a:cs typeface="+mn-lt"/>
              </a:rPr>
              <a:t>La interacción con equipos multidisciplinarios, donde tengo la oportunidad de aprender y aportar todos los días. </a:t>
            </a:r>
            <a:endParaRPr lang="en-US" sz="1600" dirty="0">
              <a:latin typeface="Arial Nova Cond"/>
            </a:endParaRPr>
          </a:p>
        </p:txBody>
      </p:sp>
      <p:pic>
        <p:nvPicPr>
          <p:cNvPr id="16" name="Picture 15">
            <a:extLst>
              <a:ext uri="{FF2B5EF4-FFF2-40B4-BE49-F238E27FC236}">
                <a16:creationId xmlns:a16="http://schemas.microsoft.com/office/drawing/2014/main" id="{AF72E4D3-373E-5E17-8425-3A81334BC3C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489" b="90000" l="10000" r="90000">
                        <a14:foregroundMark x1="42007" y1="9489" x2="42007" y2="9489"/>
                        <a14:foregroundMark x1="61496" y1="42847" x2="61496" y2="42847"/>
                      </a14:backgroundRemoval>
                    </a14:imgEffect>
                  </a14:imgLayer>
                </a14:imgProps>
              </a:ext>
            </a:extLst>
          </a:blip>
          <a:stretch>
            <a:fillRect/>
          </a:stretch>
        </p:blipFill>
        <p:spPr>
          <a:xfrm>
            <a:off x="-735958" y="743827"/>
            <a:ext cx="4528892" cy="4267122"/>
          </a:xfrm>
          <a:prstGeom prst="rect">
            <a:avLst/>
          </a:prstGeom>
        </p:spPr>
      </p:pic>
      <p:sp>
        <p:nvSpPr>
          <p:cNvPr id="18" name="TextBox 17">
            <a:extLst>
              <a:ext uri="{FF2B5EF4-FFF2-40B4-BE49-F238E27FC236}">
                <a16:creationId xmlns:a16="http://schemas.microsoft.com/office/drawing/2014/main" id="{7A7C2484-ADB9-1678-D84C-552F0AED0314}"/>
              </a:ext>
            </a:extLst>
          </p:cNvPr>
          <p:cNvSpPr txBox="1"/>
          <p:nvPr/>
        </p:nvSpPr>
        <p:spPr>
          <a:xfrm>
            <a:off x="615128" y="5579096"/>
            <a:ext cx="449133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DO" sz="1600" b="1" dirty="0">
                <a:solidFill>
                  <a:srgbClr val="000000"/>
                </a:solidFill>
                <a:latin typeface="Arial Nova Cond" panose="020B0506020202020204" pitchFamily="34" charset="0"/>
                <a:ea typeface="Aptos" panose="020B0004020202020204" pitchFamily="34" charset="0"/>
                <a:cs typeface="Calibri" panose="020F0502020204030204" pitchFamily="34" charset="0"/>
              </a:rPr>
              <a:t>¿Algo que a la gente le sorprendería saber de ti?</a:t>
            </a:r>
            <a:r>
              <a:rPr lang="es-DO" sz="1600" b="1" dirty="0">
                <a:solidFill>
                  <a:srgbClr val="000000"/>
                </a:solidFill>
                <a:effectLst/>
                <a:latin typeface="Arial Nova Cond" panose="020B0506020202020204" pitchFamily="34" charset="0"/>
                <a:ea typeface="Aptos" panose="020B0004020202020204" pitchFamily="34" charset="0"/>
                <a:cs typeface="Calibri" panose="020F0502020204030204" pitchFamily="34" charset="0"/>
              </a:rPr>
              <a:t> </a:t>
            </a:r>
            <a:r>
              <a:rPr lang="es-DO" sz="1600" dirty="0">
                <a:solidFill>
                  <a:srgbClr val="000000"/>
                </a:solidFill>
                <a:effectLst/>
                <a:latin typeface="Arial Nova Cond" panose="020B0506020202020204" pitchFamily="34" charset="0"/>
                <a:ea typeface="Aptos" panose="020B0004020202020204" pitchFamily="34" charset="0"/>
                <a:cs typeface="Calibri" panose="020F0502020204030204" pitchFamily="34" charset="0"/>
              </a:rPr>
              <a:t>Nací y me crie en Bonao. Cibaeña hasta la tambora. </a:t>
            </a:r>
            <a:endParaRPr lang="en-US" sz="1400" dirty="0">
              <a:latin typeface="Arial Nova Cond" panose="020B0506020202020204" pitchFamily="34" charset="0"/>
            </a:endParaRPr>
          </a:p>
        </p:txBody>
      </p:sp>
      <p:pic>
        <p:nvPicPr>
          <p:cNvPr id="21" name="Picture 20" descr="A group of women posing for a photo&#10;&#10;Description automatically generated">
            <a:extLst>
              <a:ext uri="{FF2B5EF4-FFF2-40B4-BE49-F238E27FC236}">
                <a16:creationId xmlns:a16="http://schemas.microsoft.com/office/drawing/2014/main" id="{53E1E120-5278-76FB-1E91-6451111E6E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8247" y="4559731"/>
            <a:ext cx="1706312" cy="20640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TextBox 18">
            <a:extLst>
              <a:ext uri="{FF2B5EF4-FFF2-40B4-BE49-F238E27FC236}">
                <a16:creationId xmlns:a16="http://schemas.microsoft.com/office/drawing/2014/main" id="{5812616D-A5E3-6731-75BA-9D00E0AEFDCA}"/>
              </a:ext>
            </a:extLst>
          </p:cNvPr>
          <p:cNvSpPr txBox="1"/>
          <p:nvPr/>
        </p:nvSpPr>
        <p:spPr>
          <a:xfrm>
            <a:off x="2202051" y="6508323"/>
            <a:ext cx="50799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DO" sz="1600" b="1" dirty="0">
                <a:solidFill>
                  <a:srgbClr val="000000"/>
                </a:solidFill>
                <a:effectLst/>
                <a:latin typeface="Arial Nova Cond" panose="020B0506020202020204" pitchFamily="34" charset="0"/>
                <a:ea typeface="Aptos" panose="020B0004020202020204" pitchFamily="34" charset="0"/>
                <a:cs typeface="Calibri" panose="020F0502020204030204" pitchFamily="34" charset="0"/>
              </a:rPr>
              <a:t>¿Una frase favorita?</a:t>
            </a:r>
          </a:p>
          <a:p>
            <a:r>
              <a:rPr lang="es-DO" sz="1600" dirty="0">
                <a:solidFill>
                  <a:srgbClr val="000000"/>
                </a:solidFill>
                <a:effectLst/>
                <a:latin typeface="Arial Nova Cond" panose="020B0506020202020204" pitchFamily="34" charset="0"/>
                <a:ea typeface="Aptos" panose="020B0004020202020204" pitchFamily="34" charset="0"/>
                <a:cs typeface="Calibri" panose="020F0502020204030204" pitchFamily="34" charset="0"/>
              </a:rPr>
              <a:t>La vida no es esperar a que la tormenta pase, es aprender a bailar bajo la lluvia. </a:t>
            </a:r>
            <a:r>
              <a:rPr lang="es-DO" sz="1600" b="1" dirty="0">
                <a:solidFill>
                  <a:srgbClr val="000000"/>
                </a:solidFill>
                <a:effectLst/>
                <a:latin typeface="Arial Nova Cond" panose="020B0506020202020204" pitchFamily="34" charset="0"/>
                <a:ea typeface="Aptos" panose="020B0004020202020204" pitchFamily="34" charset="0"/>
                <a:cs typeface="Calibri" panose="020F0502020204030204" pitchFamily="34" charset="0"/>
              </a:rPr>
              <a:t>Vivian Greene</a:t>
            </a:r>
            <a:endParaRPr lang="en-US" sz="1400" b="1" dirty="0">
              <a:latin typeface="Arial Nova Cond" panose="020B0506020202020204" pitchFamily="34" charset="0"/>
            </a:endParaRPr>
          </a:p>
        </p:txBody>
      </p:sp>
      <p:sp>
        <p:nvSpPr>
          <p:cNvPr id="15" name="TextBox 14">
            <a:extLst>
              <a:ext uri="{FF2B5EF4-FFF2-40B4-BE49-F238E27FC236}">
                <a16:creationId xmlns:a16="http://schemas.microsoft.com/office/drawing/2014/main" id="{3B2FC6B1-0A47-57FC-8DB0-ED92262951A8}"/>
              </a:ext>
            </a:extLst>
          </p:cNvPr>
          <p:cNvSpPr txBox="1"/>
          <p:nvPr/>
        </p:nvSpPr>
        <p:spPr>
          <a:xfrm>
            <a:off x="3052239" y="2669100"/>
            <a:ext cx="4526084"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latin typeface="Arial Nova Cond"/>
                <a:ea typeface="Calibri"/>
                <a:cs typeface="Calibri"/>
              </a:rPr>
              <a:t>¿Cuál es tu principal motivación? </a:t>
            </a:r>
            <a:endParaRPr lang="en-US" b="1" dirty="0">
              <a:latin typeface="Arial Nova Cond" panose="020B0506020202020204" pitchFamily="34" charset="0"/>
              <a:ea typeface="Calibri"/>
              <a:cs typeface="Calibri"/>
            </a:endParaRPr>
          </a:p>
          <a:p>
            <a:pPr algn="just"/>
            <a:r>
              <a:rPr lang="es-DO" sz="1600" dirty="0">
                <a:solidFill>
                  <a:srgbClr val="000000"/>
                </a:solidFill>
                <a:effectLst/>
                <a:latin typeface="Arial Nova Cond"/>
                <a:ea typeface="Aptos" panose="020B0004020202020204" pitchFamily="34" charset="0"/>
              </a:rPr>
              <a:t>Ser consciente del impacto que tiene mi trabajo, al mejorar y mantener un ambiente de trabajo seguro contribuyo a que nuestros productos lleguen en el momento preciso al paciente que lo necesita. Teniendo siempre en mente que ese paciente puedo ser yo o alguien de mi familia.</a:t>
            </a:r>
            <a:endParaRPr lang="es-DO" sz="1600" dirty="0">
              <a:effectLst/>
              <a:latin typeface="Arial Nova Cond"/>
              <a:ea typeface="Aptos" panose="020B0004020202020204" pitchFamily="34" charset="0"/>
            </a:endParaRPr>
          </a:p>
          <a:p>
            <a:endParaRPr lang="en-US" b="1" dirty="0">
              <a:ea typeface="Calibri"/>
              <a:cs typeface="Calibri"/>
            </a:endParaRPr>
          </a:p>
        </p:txBody>
      </p:sp>
      <p:sp>
        <p:nvSpPr>
          <p:cNvPr id="22" name="TextBox 21">
            <a:extLst>
              <a:ext uri="{FF2B5EF4-FFF2-40B4-BE49-F238E27FC236}">
                <a16:creationId xmlns:a16="http://schemas.microsoft.com/office/drawing/2014/main" id="{4A1FBC5D-D151-7AC7-2600-9E4685EB7825}"/>
              </a:ext>
            </a:extLst>
          </p:cNvPr>
          <p:cNvSpPr txBox="1"/>
          <p:nvPr/>
        </p:nvSpPr>
        <p:spPr>
          <a:xfrm>
            <a:off x="5235356" y="7337313"/>
            <a:ext cx="242731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DO" sz="1600" b="1" dirty="0">
                <a:solidFill>
                  <a:srgbClr val="000000"/>
                </a:solidFill>
                <a:effectLst/>
                <a:latin typeface="Arial Nova Cond"/>
                <a:ea typeface="Aptos" panose="020B0004020202020204" pitchFamily="34" charset="0"/>
                <a:cs typeface="Calibri"/>
              </a:rPr>
              <a:t>¿Canción o Género favorito? </a:t>
            </a:r>
            <a:r>
              <a:rPr lang="es-DO" sz="1600" dirty="0">
                <a:solidFill>
                  <a:srgbClr val="000000"/>
                </a:solidFill>
                <a:effectLst/>
                <a:latin typeface="Arial Nova Cond"/>
                <a:ea typeface="Aptos" panose="020B0004020202020204" pitchFamily="34" charset="0"/>
                <a:cs typeface="Calibri"/>
              </a:rPr>
              <a:t>Pop-Rock-Merengue</a:t>
            </a:r>
          </a:p>
          <a:p>
            <a:endParaRPr lang="es-DO" sz="1600" b="1" dirty="0">
              <a:solidFill>
                <a:srgbClr val="000000"/>
              </a:solidFill>
              <a:latin typeface="Arial Nova Cond" panose="020B0506020202020204" pitchFamily="34" charset="0"/>
              <a:ea typeface="Aptos" panose="020B0004020202020204" pitchFamily="34" charset="0"/>
              <a:cs typeface="Calibri" panose="020F0502020204030204" pitchFamily="34" charset="0"/>
            </a:endParaRPr>
          </a:p>
          <a:p>
            <a:r>
              <a:rPr lang="en-US" sz="1600" b="1" dirty="0">
                <a:solidFill>
                  <a:srgbClr val="000000"/>
                </a:solidFill>
                <a:latin typeface="Arial Nova Cond"/>
                <a:ea typeface="Aptos" panose="020B0004020202020204" pitchFamily="34" charset="0"/>
                <a:cs typeface="Calibri"/>
              </a:rPr>
              <a:t>¿P</a:t>
            </a:r>
            <a:r>
              <a:rPr lang="en-US" sz="1600" b="1" dirty="0">
                <a:solidFill>
                  <a:srgbClr val="000000"/>
                </a:solidFill>
                <a:effectLst/>
                <a:latin typeface="Arial Nova Cond"/>
                <a:ea typeface="Aptos" panose="020B0004020202020204" pitchFamily="34" charset="0"/>
                <a:cs typeface="Calibri"/>
              </a:rPr>
              <a:t>elicula o show favorito?</a:t>
            </a:r>
            <a:r>
              <a:rPr lang="en-US" sz="1600" b="1" dirty="0">
                <a:effectLst/>
                <a:latin typeface="Arial Nova Cond"/>
                <a:ea typeface="Aptos" panose="020B0004020202020204" pitchFamily="34" charset="0"/>
                <a:cs typeface="Calibri"/>
              </a:rPr>
              <a:t> Show: </a:t>
            </a:r>
            <a:r>
              <a:rPr lang="en-US" sz="1600" dirty="0">
                <a:effectLst/>
                <a:latin typeface="Arial Nova Cond"/>
                <a:ea typeface="Aptos" panose="020B0004020202020204" pitchFamily="34" charset="0"/>
                <a:cs typeface="Calibri"/>
              </a:rPr>
              <a:t>Grey’s Anatomy</a:t>
            </a:r>
            <a:endParaRPr lang="es-DO" sz="1600" dirty="0">
              <a:effectLst/>
              <a:latin typeface="Arial Nova Cond"/>
              <a:ea typeface="Aptos" panose="020B0004020202020204" pitchFamily="34" charset="0"/>
              <a:cs typeface="Calibri"/>
            </a:endParaRPr>
          </a:p>
        </p:txBody>
      </p:sp>
    </p:spTree>
    <p:extLst>
      <p:ext uri="{BB962C8B-B14F-4D97-AF65-F5344CB8AC3E}">
        <p14:creationId xmlns:p14="http://schemas.microsoft.com/office/powerpoint/2010/main" val="3694786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B11537-EC4B-79AC-2FDC-1D69F0E6B92F}"/>
              </a:ext>
            </a:extLst>
          </p:cNvPr>
          <p:cNvSpPr/>
          <p:nvPr/>
        </p:nvSpPr>
        <p:spPr>
          <a:xfrm>
            <a:off x="356515" y="2548261"/>
            <a:ext cx="3088667" cy="2517136"/>
          </a:xfrm>
          <a:custGeom>
            <a:avLst/>
            <a:gdLst>
              <a:gd name="connsiteX0" fmla="*/ 0 w 3088667"/>
              <a:gd name="connsiteY0" fmla="*/ 0 h 2517136"/>
              <a:gd name="connsiteX1" fmla="*/ 545664 w 3088667"/>
              <a:gd name="connsiteY1" fmla="*/ 0 h 2517136"/>
              <a:gd name="connsiteX2" fmla="*/ 1029555 w 3088667"/>
              <a:gd name="connsiteY2" fmla="*/ 0 h 2517136"/>
              <a:gd name="connsiteX3" fmla="*/ 1482559 w 3088667"/>
              <a:gd name="connsiteY3" fmla="*/ 0 h 2517136"/>
              <a:gd name="connsiteX4" fmla="*/ 1935564 w 3088667"/>
              <a:gd name="connsiteY4" fmla="*/ 0 h 2517136"/>
              <a:gd name="connsiteX5" fmla="*/ 2450342 w 3088667"/>
              <a:gd name="connsiteY5" fmla="*/ 0 h 2517136"/>
              <a:gd name="connsiteX6" fmla="*/ 3088667 w 3088667"/>
              <a:gd name="connsiteY6" fmla="*/ 0 h 2517136"/>
              <a:gd name="connsiteX7" fmla="*/ 3088667 w 3088667"/>
              <a:gd name="connsiteY7" fmla="*/ 444693 h 2517136"/>
              <a:gd name="connsiteX8" fmla="*/ 3088667 w 3088667"/>
              <a:gd name="connsiteY8" fmla="*/ 788702 h 2517136"/>
              <a:gd name="connsiteX9" fmla="*/ 3088667 w 3088667"/>
              <a:gd name="connsiteY9" fmla="*/ 1132710 h 2517136"/>
              <a:gd name="connsiteX10" fmla="*/ 3088667 w 3088667"/>
              <a:gd name="connsiteY10" fmla="*/ 1577404 h 2517136"/>
              <a:gd name="connsiteX11" fmla="*/ 3088667 w 3088667"/>
              <a:gd name="connsiteY11" fmla="*/ 1971756 h 2517136"/>
              <a:gd name="connsiteX12" fmla="*/ 3088667 w 3088667"/>
              <a:gd name="connsiteY12" fmla="*/ 2517136 h 2517136"/>
              <a:gd name="connsiteX13" fmla="*/ 2573889 w 3088667"/>
              <a:gd name="connsiteY13" fmla="*/ 2517136 h 2517136"/>
              <a:gd name="connsiteX14" fmla="*/ 2089998 w 3088667"/>
              <a:gd name="connsiteY14" fmla="*/ 2517136 h 2517136"/>
              <a:gd name="connsiteX15" fmla="*/ 1667879 w 3088667"/>
              <a:gd name="connsiteY15" fmla="*/ 2517136 h 2517136"/>
              <a:gd name="connsiteX16" fmla="*/ 1122215 w 3088667"/>
              <a:gd name="connsiteY16" fmla="*/ 2517136 h 2517136"/>
              <a:gd name="connsiteX17" fmla="*/ 607437 w 3088667"/>
              <a:gd name="connsiteY17" fmla="*/ 2517136 h 2517136"/>
              <a:gd name="connsiteX18" fmla="*/ 0 w 3088667"/>
              <a:gd name="connsiteY18" fmla="*/ 2517136 h 2517136"/>
              <a:gd name="connsiteX19" fmla="*/ 0 w 3088667"/>
              <a:gd name="connsiteY19" fmla="*/ 2173127 h 2517136"/>
              <a:gd name="connsiteX20" fmla="*/ 0 w 3088667"/>
              <a:gd name="connsiteY20" fmla="*/ 1728433 h 2517136"/>
              <a:gd name="connsiteX21" fmla="*/ 0 w 3088667"/>
              <a:gd name="connsiteY21" fmla="*/ 1384425 h 2517136"/>
              <a:gd name="connsiteX22" fmla="*/ 0 w 3088667"/>
              <a:gd name="connsiteY22" fmla="*/ 914559 h 2517136"/>
              <a:gd name="connsiteX23" fmla="*/ 0 w 3088667"/>
              <a:gd name="connsiteY23" fmla="*/ 570550 h 2517136"/>
              <a:gd name="connsiteX24" fmla="*/ 0 w 3088667"/>
              <a:gd name="connsiteY24" fmla="*/ 0 h 2517136"/>
              <a:gd name="connsiteX0" fmla="*/ 0 w 3088667"/>
              <a:gd name="connsiteY0" fmla="*/ 0 h 2517136"/>
              <a:gd name="connsiteX1" fmla="*/ 483891 w 3088667"/>
              <a:gd name="connsiteY1" fmla="*/ 0 h 2517136"/>
              <a:gd name="connsiteX2" fmla="*/ 1029555 w 3088667"/>
              <a:gd name="connsiteY2" fmla="*/ 0 h 2517136"/>
              <a:gd name="connsiteX3" fmla="*/ 1451673 w 3088667"/>
              <a:gd name="connsiteY3" fmla="*/ 0 h 2517136"/>
              <a:gd name="connsiteX4" fmla="*/ 1966451 w 3088667"/>
              <a:gd name="connsiteY4" fmla="*/ 0 h 2517136"/>
              <a:gd name="connsiteX5" fmla="*/ 2388569 w 3088667"/>
              <a:gd name="connsiteY5" fmla="*/ 0 h 2517136"/>
              <a:gd name="connsiteX6" fmla="*/ 3088667 w 3088667"/>
              <a:gd name="connsiteY6" fmla="*/ 0 h 2517136"/>
              <a:gd name="connsiteX7" fmla="*/ 3088667 w 3088667"/>
              <a:gd name="connsiteY7" fmla="*/ 469865 h 2517136"/>
              <a:gd name="connsiteX8" fmla="*/ 3088667 w 3088667"/>
              <a:gd name="connsiteY8" fmla="*/ 939731 h 2517136"/>
              <a:gd name="connsiteX9" fmla="*/ 3088667 w 3088667"/>
              <a:gd name="connsiteY9" fmla="*/ 1308910 h 2517136"/>
              <a:gd name="connsiteX10" fmla="*/ 3088667 w 3088667"/>
              <a:gd name="connsiteY10" fmla="*/ 1703262 h 2517136"/>
              <a:gd name="connsiteX11" fmla="*/ 3088667 w 3088667"/>
              <a:gd name="connsiteY11" fmla="*/ 2122784 h 2517136"/>
              <a:gd name="connsiteX12" fmla="*/ 3088667 w 3088667"/>
              <a:gd name="connsiteY12" fmla="*/ 2517136 h 2517136"/>
              <a:gd name="connsiteX13" fmla="*/ 2512115 w 3088667"/>
              <a:gd name="connsiteY13" fmla="*/ 2517136 h 2517136"/>
              <a:gd name="connsiteX14" fmla="*/ 1966451 w 3088667"/>
              <a:gd name="connsiteY14" fmla="*/ 2517136 h 2517136"/>
              <a:gd name="connsiteX15" fmla="*/ 1482559 w 3088667"/>
              <a:gd name="connsiteY15" fmla="*/ 2517136 h 2517136"/>
              <a:gd name="connsiteX16" fmla="*/ 998668 w 3088667"/>
              <a:gd name="connsiteY16" fmla="*/ 2517136 h 2517136"/>
              <a:gd name="connsiteX17" fmla="*/ 453004 w 3088667"/>
              <a:gd name="connsiteY17" fmla="*/ 2517136 h 2517136"/>
              <a:gd name="connsiteX18" fmla="*/ 0 w 3088667"/>
              <a:gd name="connsiteY18" fmla="*/ 2517136 h 2517136"/>
              <a:gd name="connsiteX19" fmla="*/ 0 w 3088667"/>
              <a:gd name="connsiteY19" fmla="*/ 2147956 h 2517136"/>
              <a:gd name="connsiteX20" fmla="*/ 0 w 3088667"/>
              <a:gd name="connsiteY20" fmla="*/ 1703262 h 2517136"/>
              <a:gd name="connsiteX21" fmla="*/ 0 w 3088667"/>
              <a:gd name="connsiteY21" fmla="*/ 1308910 h 2517136"/>
              <a:gd name="connsiteX22" fmla="*/ 0 w 3088667"/>
              <a:gd name="connsiteY22" fmla="*/ 939731 h 2517136"/>
              <a:gd name="connsiteX23" fmla="*/ 0 w 3088667"/>
              <a:gd name="connsiteY23" fmla="*/ 520208 h 2517136"/>
              <a:gd name="connsiteX24" fmla="*/ 0 w 3088667"/>
              <a:gd name="connsiteY24" fmla="*/ 0 h 2517136"/>
              <a:gd name="connsiteX0" fmla="*/ 0 w 3088667"/>
              <a:gd name="connsiteY0" fmla="*/ 0 h 2517136"/>
              <a:gd name="connsiteX1" fmla="*/ 545664 w 3088667"/>
              <a:gd name="connsiteY1" fmla="*/ 0 h 2517136"/>
              <a:gd name="connsiteX2" fmla="*/ 1029555 w 3088667"/>
              <a:gd name="connsiteY2" fmla="*/ 0 h 2517136"/>
              <a:gd name="connsiteX3" fmla="*/ 1482559 w 3088667"/>
              <a:gd name="connsiteY3" fmla="*/ 0 h 2517136"/>
              <a:gd name="connsiteX4" fmla="*/ 1935564 w 3088667"/>
              <a:gd name="connsiteY4" fmla="*/ 0 h 2517136"/>
              <a:gd name="connsiteX5" fmla="*/ 2450342 w 3088667"/>
              <a:gd name="connsiteY5" fmla="*/ 0 h 2517136"/>
              <a:gd name="connsiteX6" fmla="*/ 3088667 w 3088667"/>
              <a:gd name="connsiteY6" fmla="*/ 0 h 2517136"/>
              <a:gd name="connsiteX7" fmla="*/ 3088667 w 3088667"/>
              <a:gd name="connsiteY7" fmla="*/ 444693 h 2517136"/>
              <a:gd name="connsiteX8" fmla="*/ 3088667 w 3088667"/>
              <a:gd name="connsiteY8" fmla="*/ 788702 h 2517136"/>
              <a:gd name="connsiteX9" fmla="*/ 3088667 w 3088667"/>
              <a:gd name="connsiteY9" fmla="*/ 1132710 h 2517136"/>
              <a:gd name="connsiteX10" fmla="*/ 3088667 w 3088667"/>
              <a:gd name="connsiteY10" fmla="*/ 1577404 h 2517136"/>
              <a:gd name="connsiteX11" fmla="*/ 3088667 w 3088667"/>
              <a:gd name="connsiteY11" fmla="*/ 1971756 h 2517136"/>
              <a:gd name="connsiteX12" fmla="*/ 3088667 w 3088667"/>
              <a:gd name="connsiteY12" fmla="*/ 2517136 h 2517136"/>
              <a:gd name="connsiteX13" fmla="*/ 2573889 w 3088667"/>
              <a:gd name="connsiteY13" fmla="*/ 2517136 h 2517136"/>
              <a:gd name="connsiteX14" fmla="*/ 2089998 w 3088667"/>
              <a:gd name="connsiteY14" fmla="*/ 2517136 h 2517136"/>
              <a:gd name="connsiteX15" fmla="*/ 1667879 w 3088667"/>
              <a:gd name="connsiteY15" fmla="*/ 2517136 h 2517136"/>
              <a:gd name="connsiteX16" fmla="*/ 1122215 w 3088667"/>
              <a:gd name="connsiteY16" fmla="*/ 2517136 h 2517136"/>
              <a:gd name="connsiteX17" fmla="*/ 607437 w 3088667"/>
              <a:gd name="connsiteY17" fmla="*/ 2517136 h 2517136"/>
              <a:gd name="connsiteX18" fmla="*/ 0 w 3088667"/>
              <a:gd name="connsiteY18" fmla="*/ 2517136 h 2517136"/>
              <a:gd name="connsiteX19" fmla="*/ 0 w 3088667"/>
              <a:gd name="connsiteY19" fmla="*/ 2173127 h 2517136"/>
              <a:gd name="connsiteX20" fmla="*/ 0 w 3088667"/>
              <a:gd name="connsiteY20" fmla="*/ 1728433 h 2517136"/>
              <a:gd name="connsiteX21" fmla="*/ 0 w 3088667"/>
              <a:gd name="connsiteY21" fmla="*/ 1384425 h 2517136"/>
              <a:gd name="connsiteX22" fmla="*/ 0 w 3088667"/>
              <a:gd name="connsiteY22" fmla="*/ 914559 h 2517136"/>
              <a:gd name="connsiteX23" fmla="*/ 0 w 3088667"/>
              <a:gd name="connsiteY23" fmla="*/ 570550 h 2517136"/>
              <a:gd name="connsiteX24" fmla="*/ 0 w 3088667"/>
              <a:gd name="connsiteY24" fmla="*/ 0 h 2517136"/>
              <a:gd name="connsiteX0" fmla="*/ 0 w 3088667"/>
              <a:gd name="connsiteY0" fmla="*/ 0 h 2517136"/>
              <a:gd name="connsiteX1" fmla="*/ 545664 w 3088667"/>
              <a:gd name="connsiteY1" fmla="*/ 0 h 2517136"/>
              <a:gd name="connsiteX2" fmla="*/ 1029555 w 3088667"/>
              <a:gd name="connsiteY2" fmla="*/ 0 h 2517136"/>
              <a:gd name="connsiteX3" fmla="*/ 1482559 w 3088667"/>
              <a:gd name="connsiteY3" fmla="*/ 0 h 2517136"/>
              <a:gd name="connsiteX4" fmla="*/ 1935564 w 3088667"/>
              <a:gd name="connsiteY4" fmla="*/ 0 h 2517136"/>
              <a:gd name="connsiteX5" fmla="*/ 2450342 w 3088667"/>
              <a:gd name="connsiteY5" fmla="*/ 0 h 2517136"/>
              <a:gd name="connsiteX6" fmla="*/ 3088667 w 3088667"/>
              <a:gd name="connsiteY6" fmla="*/ 0 h 2517136"/>
              <a:gd name="connsiteX7" fmla="*/ 3088667 w 3088667"/>
              <a:gd name="connsiteY7" fmla="*/ 444693 h 2517136"/>
              <a:gd name="connsiteX8" fmla="*/ 3088667 w 3088667"/>
              <a:gd name="connsiteY8" fmla="*/ 788702 h 2517136"/>
              <a:gd name="connsiteX9" fmla="*/ 3088667 w 3088667"/>
              <a:gd name="connsiteY9" fmla="*/ 1132710 h 2517136"/>
              <a:gd name="connsiteX10" fmla="*/ 3088667 w 3088667"/>
              <a:gd name="connsiteY10" fmla="*/ 1577404 h 2517136"/>
              <a:gd name="connsiteX11" fmla="*/ 3088667 w 3088667"/>
              <a:gd name="connsiteY11" fmla="*/ 1971756 h 2517136"/>
              <a:gd name="connsiteX12" fmla="*/ 3088667 w 3088667"/>
              <a:gd name="connsiteY12" fmla="*/ 2517136 h 2517136"/>
              <a:gd name="connsiteX13" fmla="*/ 2573889 w 3088667"/>
              <a:gd name="connsiteY13" fmla="*/ 2517136 h 2517136"/>
              <a:gd name="connsiteX14" fmla="*/ 2089998 w 3088667"/>
              <a:gd name="connsiteY14" fmla="*/ 2517136 h 2517136"/>
              <a:gd name="connsiteX15" fmla="*/ 1667879 w 3088667"/>
              <a:gd name="connsiteY15" fmla="*/ 2517136 h 2517136"/>
              <a:gd name="connsiteX16" fmla="*/ 1122215 w 3088667"/>
              <a:gd name="connsiteY16" fmla="*/ 2517136 h 2517136"/>
              <a:gd name="connsiteX17" fmla="*/ 607437 w 3088667"/>
              <a:gd name="connsiteY17" fmla="*/ 2517136 h 2517136"/>
              <a:gd name="connsiteX18" fmla="*/ 0 w 3088667"/>
              <a:gd name="connsiteY18" fmla="*/ 2517136 h 2517136"/>
              <a:gd name="connsiteX19" fmla="*/ 0 w 3088667"/>
              <a:gd name="connsiteY19" fmla="*/ 2173127 h 2517136"/>
              <a:gd name="connsiteX20" fmla="*/ 0 w 3088667"/>
              <a:gd name="connsiteY20" fmla="*/ 1728433 h 2517136"/>
              <a:gd name="connsiteX21" fmla="*/ 0 w 3088667"/>
              <a:gd name="connsiteY21" fmla="*/ 1384425 h 2517136"/>
              <a:gd name="connsiteX22" fmla="*/ 0 w 3088667"/>
              <a:gd name="connsiteY22" fmla="*/ 914559 h 2517136"/>
              <a:gd name="connsiteX23" fmla="*/ 0 w 3088667"/>
              <a:gd name="connsiteY23" fmla="*/ 570550 h 2517136"/>
              <a:gd name="connsiteX24" fmla="*/ 0 w 3088667"/>
              <a:gd name="connsiteY24" fmla="*/ 0 h 251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88667" h="2517136" fill="none" extrusionOk="0">
                <a:moveTo>
                  <a:pt x="0" y="0"/>
                </a:moveTo>
                <a:cubicBezTo>
                  <a:pt x="94573" y="-77035"/>
                  <a:pt x="330615" y="49041"/>
                  <a:pt x="545664" y="0"/>
                </a:cubicBezTo>
                <a:cubicBezTo>
                  <a:pt x="613580" y="-55363"/>
                  <a:pt x="858086" y="-38206"/>
                  <a:pt x="1029555" y="0"/>
                </a:cubicBezTo>
                <a:cubicBezTo>
                  <a:pt x="1123532" y="2716"/>
                  <a:pt x="1322534" y="-19442"/>
                  <a:pt x="1482559" y="0"/>
                </a:cubicBezTo>
                <a:cubicBezTo>
                  <a:pt x="1547812" y="-60761"/>
                  <a:pt x="1772529" y="101047"/>
                  <a:pt x="1935564" y="0"/>
                </a:cubicBezTo>
                <a:cubicBezTo>
                  <a:pt x="2043540" y="-98411"/>
                  <a:pt x="2223010" y="107005"/>
                  <a:pt x="2450342" y="0"/>
                </a:cubicBezTo>
                <a:cubicBezTo>
                  <a:pt x="2617722" y="50969"/>
                  <a:pt x="2790327" y="-21548"/>
                  <a:pt x="3088667" y="0"/>
                </a:cubicBezTo>
                <a:cubicBezTo>
                  <a:pt x="3112183" y="175000"/>
                  <a:pt x="3063679" y="289948"/>
                  <a:pt x="3088667" y="444693"/>
                </a:cubicBezTo>
                <a:cubicBezTo>
                  <a:pt x="3151025" y="654559"/>
                  <a:pt x="3050392" y="718148"/>
                  <a:pt x="3088667" y="788702"/>
                </a:cubicBezTo>
                <a:cubicBezTo>
                  <a:pt x="3179186" y="781540"/>
                  <a:pt x="2975066" y="953735"/>
                  <a:pt x="3088667" y="1132710"/>
                </a:cubicBezTo>
                <a:cubicBezTo>
                  <a:pt x="3105358" y="1342498"/>
                  <a:pt x="3035228" y="1518786"/>
                  <a:pt x="3088667" y="1577404"/>
                </a:cubicBezTo>
                <a:cubicBezTo>
                  <a:pt x="3121379" y="1651038"/>
                  <a:pt x="3049078" y="1905739"/>
                  <a:pt x="3088667" y="1971756"/>
                </a:cubicBezTo>
                <a:cubicBezTo>
                  <a:pt x="3145476" y="2157085"/>
                  <a:pt x="2998769" y="2281778"/>
                  <a:pt x="3088667" y="2517136"/>
                </a:cubicBezTo>
                <a:cubicBezTo>
                  <a:pt x="3001877" y="2566698"/>
                  <a:pt x="2834960" y="2490478"/>
                  <a:pt x="2573889" y="2517136"/>
                </a:cubicBezTo>
                <a:cubicBezTo>
                  <a:pt x="2367879" y="2562812"/>
                  <a:pt x="2308839" y="2470730"/>
                  <a:pt x="2089998" y="2517136"/>
                </a:cubicBezTo>
                <a:cubicBezTo>
                  <a:pt x="1845767" y="2535777"/>
                  <a:pt x="1837920" y="2510269"/>
                  <a:pt x="1667879" y="2517136"/>
                </a:cubicBezTo>
                <a:cubicBezTo>
                  <a:pt x="1516884" y="2553192"/>
                  <a:pt x="1440265" y="2526579"/>
                  <a:pt x="1122215" y="2517136"/>
                </a:cubicBezTo>
                <a:cubicBezTo>
                  <a:pt x="880193" y="2604648"/>
                  <a:pt x="700746" y="2533451"/>
                  <a:pt x="607437" y="2517136"/>
                </a:cubicBezTo>
                <a:cubicBezTo>
                  <a:pt x="563020" y="2460001"/>
                  <a:pt x="235550" y="2657555"/>
                  <a:pt x="0" y="2517136"/>
                </a:cubicBezTo>
                <a:cubicBezTo>
                  <a:pt x="67073" y="2440044"/>
                  <a:pt x="107040" y="2280716"/>
                  <a:pt x="0" y="2173127"/>
                </a:cubicBezTo>
                <a:cubicBezTo>
                  <a:pt x="-5052" y="2010779"/>
                  <a:pt x="45041" y="1983957"/>
                  <a:pt x="0" y="1728433"/>
                </a:cubicBezTo>
                <a:cubicBezTo>
                  <a:pt x="-31787" y="1475254"/>
                  <a:pt x="53179" y="1515799"/>
                  <a:pt x="0" y="1384425"/>
                </a:cubicBezTo>
                <a:cubicBezTo>
                  <a:pt x="51686" y="1257267"/>
                  <a:pt x="20202" y="1107464"/>
                  <a:pt x="0" y="914559"/>
                </a:cubicBezTo>
                <a:cubicBezTo>
                  <a:pt x="-24748" y="808565"/>
                  <a:pt x="14327" y="727808"/>
                  <a:pt x="0" y="570550"/>
                </a:cubicBezTo>
                <a:cubicBezTo>
                  <a:pt x="7095" y="537581"/>
                  <a:pt x="-8687" y="138137"/>
                  <a:pt x="0" y="0"/>
                </a:cubicBezTo>
                <a:close/>
              </a:path>
              <a:path w="3088667" h="2517136" stroke="0" extrusionOk="0">
                <a:moveTo>
                  <a:pt x="0" y="0"/>
                </a:moveTo>
                <a:cubicBezTo>
                  <a:pt x="170848" y="-11836"/>
                  <a:pt x="258554" y="33510"/>
                  <a:pt x="483891" y="0"/>
                </a:cubicBezTo>
                <a:cubicBezTo>
                  <a:pt x="746412" y="-25354"/>
                  <a:pt x="783572" y="-29494"/>
                  <a:pt x="1029555" y="0"/>
                </a:cubicBezTo>
                <a:cubicBezTo>
                  <a:pt x="1290340" y="-3157"/>
                  <a:pt x="1316689" y="14663"/>
                  <a:pt x="1451673" y="0"/>
                </a:cubicBezTo>
                <a:cubicBezTo>
                  <a:pt x="1612275" y="-71581"/>
                  <a:pt x="1686100" y="124004"/>
                  <a:pt x="1966451" y="0"/>
                </a:cubicBezTo>
                <a:cubicBezTo>
                  <a:pt x="2178239" y="-106395"/>
                  <a:pt x="2268054" y="93881"/>
                  <a:pt x="2388569" y="0"/>
                </a:cubicBezTo>
                <a:cubicBezTo>
                  <a:pt x="2612366" y="-109770"/>
                  <a:pt x="2877983" y="81268"/>
                  <a:pt x="3088667" y="0"/>
                </a:cubicBezTo>
                <a:cubicBezTo>
                  <a:pt x="3153307" y="95940"/>
                  <a:pt x="3000471" y="290608"/>
                  <a:pt x="3088667" y="469865"/>
                </a:cubicBezTo>
                <a:cubicBezTo>
                  <a:pt x="3120538" y="542533"/>
                  <a:pt x="3117859" y="786928"/>
                  <a:pt x="3088667" y="939731"/>
                </a:cubicBezTo>
                <a:cubicBezTo>
                  <a:pt x="3131289" y="1117814"/>
                  <a:pt x="3056231" y="1260622"/>
                  <a:pt x="3088667" y="1308910"/>
                </a:cubicBezTo>
                <a:cubicBezTo>
                  <a:pt x="3160188" y="1334655"/>
                  <a:pt x="2962795" y="1605686"/>
                  <a:pt x="3088667" y="1703262"/>
                </a:cubicBezTo>
                <a:cubicBezTo>
                  <a:pt x="3146502" y="1835603"/>
                  <a:pt x="3062173" y="2066279"/>
                  <a:pt x="3088667" y="2122784"/>
                </a:cubicBezTo>
                <a:cubicBezTo>
                  <a:pt x="3099638" y="2191086"/>
                  <a:pt x="2998849" y="2318303"/>
                  <a:pt x="3088667" y="2517136"/>
                </a:cubicBezTo>
                <a:cubicBezTo>
                  <a:pt x="2892362" y="2597380"/>
                  <a:pt x="2758752" y="2473173"/>
                  <a:pt x="2512115" y="2517136"/>
                </a:cubicBezTo>
                <a:cubicBezTo>
                  <a:pt x="2286132" y="2574155"/>
                  <a:pt x="2165102" y="2574936"/>
                  <a:pt x="1966451" y="2517136"/>
                </a:cubicBezTo>
                <a:cubicBezTo>
                  <a:pt x="1853012" y="2582776"/>
                  <a:pt x="1591514" y="2447484"/>
                  <a:pt x="1482559" y="2517136"/>
                </a:cubicBezTo>
                <a:cubicBezTo>
                  <a:pt x="1374536" y="2498459"/>
                  <a:pt x="1248263" y="2510198"/>
                  <a:pt x="998668" y="2517136"/>
                </a:cubicBezTo>
                <a:cubicBezTo>
                  <a:pt x="736349" y="2601383"/>
                  <a:pt x="542927" y="2451384"/>
                  <a:pt x="453004" y="2517136"/>
                </a:cubicBezTo>
                <a:cubicBezTo>
                  <a:pt x="259280" y="2489204"/>
                  <a:pt x="173045" y="2481467"/>
                  <a:pt x="0" y="2517136"/>
                </a:cubicBezTo>
                <a:cubicBezTo>
                  <a:pt x="-41194" y="2448207"/>
                  <a:pt x="-12987" y="2205957"/>
                  <a:pt x="0" y="2147956"/>
                </a:cubicBezTo>
                <a:cubicBezTo>
                  <a:pt x="62653" y="2064270"/>
                  <a:pt x="107171" y="1840943"/>
                  <a:pt x="0" y="1703262"/>
                </a:cubicBezTo>
                <a:cubicBezTo>
                  <a:pt x="-33821" y="1555796"/>
                  <a:pt x="30193" y="1475240"/>
                  <a:pt x="0" y="1308910"/>
                </a:cubicBezTo>
                <a:cubicBezTo>
                  <a:pt x="-31734" y="1129008"/>
                  <a:pt x="-4404" y="1092158"/>
                  <a:pt x="0" y="939731"/>
                </a:cubicBezTo>
                <a:cubicBezTo>
                  <a:pt x="-26384" y="757223"/>
                  <a:pt x="17867" y="671427"/>
                  <a:pt x="0" y="520208"/>
                </a:cubicBezTo>
                <a:cubicBezTo>
                  <a:pt x="101167" y="346473"/>
                  <a:pt x="25727" y="165618"/>
                  <a:pt x="0" y="0"/>
                </a:cubicBezTo>
                <a:close/>
              </a:path>
              <a:path w="3088667" h="2517136" fill="none" stroke="0" extrusionOk="0">
                <a:moveTo>
                  <a:pt x="0" y="0"/>
                </a:moveTo>
                <a:cubicBezTo>
                  <a:pt x="126195" y="7613"/>
                  <a:pt x="327519" y="14424"/>
                  <a:pt x="545664" y="0"/>
                </a:cubicBezTo>
                <a:cubicBezTo>
                  <a:pt x="718569" y="379"/>
                  <a:pt x="812080" y="85237"/>
                  <a:pt x="1029555" y="0"/>
                </a:cubicBezTo>
                <a:cubicBezTo>
                  <a:pt x="1155859" y="-2244"/>
                  <a:pt x="1357831" y="67102"/>
                  <a:pt x="1482559" y="0"/>
                </a:cubicBezTo>
                <a:cubicBezTo>
                  <a:pt x="1606351" y="-54679"/>
                  <a:pt x="1831150" y="18020"/>
                  <a:pt x="1935564" y="0"/>
                </a:cubicBezTo>
                <a:cubicBezTo>
                  <a:pt x="2061581" y="-42807"/>
                  <a:pt x="2242093" y="36074"/>
                  <a:pt x="2450342" y="0"/>
                </a:cubicBezTo>
                <a:cubicBezTo>
                  <a:pt x="2582181" y="1986"/>
                  <a:pt x="2863444" y="57492"/>
                  <a:pt x="3088667" y="0"/>
                </a:cubicBezTo>
                <a:cubicBezTo>
                  <a:pt x="3100343" y="208433"/>
                  <a:pt x="3079851" y="264334"/>
                  <a:pt x="3088667" y="444693"/>
                </a:cubicBezTo>
                <a:cubicBezTo>
                  <a:pt x="3083112" y="658173"/>
                  <a:pt x="3055744" y="737499"/>
                  <a:pt x="3088667" y="788702"/>
                </a:cubicBezTo>
                <a:cubicBezTo>
                  <a:pt x="3131694" y="797544"/>
                  <a:pt x="3059359" y="976628"/>
                  <a:pt x="3088667" y="1132710"/>
                </a:cubicBezTo>
                <a:cubicBezTo>
                  <a:pt x="3140592" y="1298843"/>
                  <a:pt x="3001176" y="1501375"/>
                  <a:pt x="3088667" y="1577404"/>
                </a:cubicBezTo>
                <a:cubicBezTo>
                  <a:pt x="3119415" y="1687543"/>
                  <a:pt x="3106256" y="1865366"/>
                  <a:pt x="3088667" y="1971756"/>
                </a:cubicBezTo>
                <a:cubicBezTo>
                  <a:pt x="3097416" y="1947847"/>
                  <a:pt x="3031873" y="2290434"/>
                  <a:pt x="3088667" y="2517136"/>
                </a:cubicBezTo>
                <a:cubicBezTo>
                  <a:pt x="2863123" y="2465405"/>
                  <a:pt x="2730535" y="2574384"/>
                  <a:pt x="2573889" y="2517136"/>
                </a:cubicBezTo>
                <a:cubicBezTo>
                  <a:pt x="2375183" y="2504183"/>
                  <a:pt x="2325852" y="2498335"/>
                  <a:pt x="2089998" y="2517136"/>
                </a:cubicBezTo>
                <a:cubicBezTo>
                  <a:pt x="1867704" y="2520663"/>
                  <a:pt x="1847001" y="2503189"/>
                  <a:pt x="1667879" y="2517136"/>
                </a:cubicBezTo>
                <a:cubicBezTo>
                  <a:pt x="1483279" y="2484006"/>
                  <a:pt x="1374107" y="2509808"/>
                  <a:pt x="1122215" y="2517136"/>
                </a:cubicBezTo>
                <a:cubicBezTo>
                  <a:pt x="857634" y="2513461"/>
                  <a:pt x="715845" y="2542181"/>
                  <a:pt x="607437" y="2517136"/>
                </a:cubicBezTo>
                <a:cubicBezTo>
                  <a:pt x="468156" y="2483368"/>
                  <a:pt x="284953" y="2536324"/>
                  <a:pt x="0" y="2517136"/>
                </a:cubicBezTo>
                <a:cubicBezTo>
                  <a:pt x="-34571" y="2401770"/>
                  <a:pt x="-11143" y="2306703"/>
                  <a:pt x="0" y="2173127"/>
                </a:cubicBezTo>
                <a:cubicBezTo>
                  <a:pt x="-36013" y="2071784"/>
                  <a:pt x="59282" y="1882861"/>
                  <a:pt x="0" y="1728433"/>
                </a:cubicBezTo>
                <a:cubicBezTo>
                  <a:pt x="-50286" y="1499897"/>
                  <a:pt x="53053" y="1436583"/>
                  <a:pt x="0" y="1384425"/>
                </a:cubicBezTo>
                <a:cubicBezTo>
                  <a:pt x="-47419" y="1282581"/>
                  <a:pt x="-13744" y="1010180"/>
                  <a:pt x="0" y="914559"/>
                </a:cubicBezTo>
                <a:cubicBezTo>
                  <a:pt x="-36629" y="764188"/>
                  <a:pt x="-16253" y="707763"/>
                  <a:pt x="0" y="570550"/>
                </a:cubicBezTo>
                <a:cubicBezTo>
                  <a:pt x="-10618" y="505387"/>
                  <a:pt x="115069" y="129506"/>
                  <a:pt x="0" y="0"/>
                </a:cubicBezTo>
                <a:close/>
              </a:path>
              <a:path w="3088667" h="2517136" fill="none" stroke="0" extrusionOk="0">
                <a:moveTo>
                  <a:pt x="0" y="0"/>
                </a:moveTo>
                <a:cubicBezTo>
                  <a:pt x="133757" y="-59230"/>
                  <a:pt x="325306" y="49690"/>
                  <a:pt x="545664" y="0"/>
                </a:cubicBezTo>
                <a:cubicBezTo>
                  <a:pt x="629039" y="-117252"/>
                  <a:pt x="806967" y="35500"/>
                  <a:pt x="1029555" y="0"/>
                </a:cubicBezTo>
                <a:cubicBezTo>
                  <a:pt x="1202976" y="-18721"/>
                  <a:pt x="1340257" y="-30043"/>
                  <a:pt x="1482559" y="0"/>
                </a:cubicBezTo>
                <a:cubicBezTo>
                  <a:pt x="1535374" y="-7523"/>
                  <a:pt x="1762138" y="33509"/>
                  <a:pt x="1935564" y="0"/>
                </a:cubicBezTo>
                <a:cubicBezTo>
                  <a:pt x="2055225" y="34582"/>
                  <a:pt x="2284351" y="-25477"/>
                  <a:pt x="2450342" y="0"/>
                </a:cubicBezTo>
                <a:cubicBezTo>
                  <a:pt x="2599882" y="-16501"/>
                  <a:pt x="2791793" y="-5651"/>
                  <a:pt x="3088667" y="0"/>
                </a:cubicBezTo>
                <a:cubicBezTo>
                  <a:pt x="3130898" y="197071"/>
                  <a:pt x="3021516" y="258345"/>
                  <a:pt x="3088667" y="444693"/>
                </a:cubicBezTo>
                <a:cubicBezTo>
                  <a:pt x="3121632" y="661337"/>
                  <a:pt x="3060119" y="732668"/>
                  <a:pt x="3088667" y="788702"/>
                </a:cubicBezTo>
                <a:cubicBezTo>
                  <a:pt x="3120129" y="845311"/>
                  <a:pt x="3068908" y="982543"/>
                  <a:pt x="3088667" y="1132710"/>
                </a:cubicBezTo>
                <a:cubicBezTo>
                  <a:pt x="3105472" y="1293047"/>
                  <a:pt x="3016757" y="1506568"/>
                  <a:pt x="3088667" y="1577404"/>
                </a:cubicBezTo>
                <a:cubicBezTo>
                  <a:pt x="3145228" y="1665353"/>
                  <a:pt x="3062562" y="1891389"/>
                  <a:pt x="3088667" y="1971756"/>
                </a:cubicBezTo>
                <a:cubicBezTo>
                  <a:pt x="3162963" y="2072702"/>
                  <a:pt x="2995130" y="2320386"/>
                  <a:pt x="3088667" y="2517136"/>
                </a:cubicBezTo>
                <a:cubicBezTo>
                  <a:pt x="2944655" y="2514243"/>
                  <a:pt x="2736333" y="2530862"/>
                  <a:pt x="2573889" y="2517136"/>
                </a:cubicBezTo>
                <a:cubicBezTo>
                  <a:pt x="2386321" y="2531350"/>
                  <a:pt x="2324411" y="2464563"/>
                  <a:pt x="2089998" y="2517136"/>
                </a:cubicBezTo>
                <a:cubicBezTo>
                  <a:pt x="1849638" y="2531632"/>
                  <a:pt x="1843121" y="2503112"/>
                  <a:pt x="1667879" y="2517136"/>
                </a:cubicBezTo>
                <a:cubicBezTo>
                  <a:pt x="1488422" y="2541684"/>
                  <a:pt x="1405031" y="2482223"/>
                  <a:pt x="1122215" y="2517136"/>
                </a:cubicBezTo>
                <a:cubicBezTo>
                  <a:pt x="896522" y="2534343"/>
                  <a:pt x="707244" y="2502434"/>
                  <a:pt x="607437" y="2517136"/>
                </a:cubicBezTo>
                <a:cubicBezTo>
                  <a:pt x="457719" y="2551309"/>
                  <a:pt x="342429" y="2482620"/>
                  <a:pt x="0" y="2517136"/>
                </a:cubicBezTo>
                <a:cubicBezTo>
                  <a:pt x="48025" y="2458788"/>
                  <a:pt x="73142" y="2247976"/>
                  <a:pt x="0" y="2173127"/>
                </a:cubicBezTo>
                <a:cubicBezTo>
                  <a:pt x="1317" y="2008730"/>
                  <a:pt x="61184" y="1939995"/>
                  <a:pt x="0" y="1728433"/>
                </a:cubicBezTo>
                <a:cubicBezTo>
                  <a:pt x="-45245" y="1511669"/>
                  <a:pt x="24429" y="1489030"/>
                  <a:pt x="0" y="1384425"/>
                </a:cubicBezTo>
                <a:cubicBezTo>
                  <a:pt x="23692" y="1296930"/>
                  <a:pt x="9520" y="1043216"/>
                  <a:pt x="0" y="914559"/>
                </a:cubicBezTo>
                <a:cubicBezTo>
                  <a:pt x="-24696" y="795400"/>
                  <a:pt x="2446" y="715141"/>
                  <a:pt x="0" y="570550"/>
                </a:cubicBezTo>
                <a:cubicBezTo>
                  <a:pt x="-1616" y="452794"/>
                  <a:pt x="11696" y="156133"/>
                  <a:pt x="0" y="0"/>
                </a:cubicBezTo>
                <a:close/>
              </a:path>
              <a:path w="3088667" h="2517136" fill="none" stroke="0" extrusionOk="0">
                <a:moveTo>
                  <a:pt x="0" y="0"/>
                </a:moveTo>
                <a:cubicBezTo>
                  <a:pt x="116659" y="-28296"/>
                  <a:pt x="358453" y="27863"/>
                  <a:pt x="545664" y="0"/>
                </a:cubicBezTo>
                <a:cubicBezTo>
                  <a:pt x="613049" y="-90325"/>
                  <a:pt x="821782" y="-4404"/>
                  <a:pt x="1029555" y="0"/>
                </a:cubicBezTo>
                <a:cubicBezTo>
                  <a:pt x="1171855" y="652"/>
                  <a:pt x="1342741" y="-9031"/>
                  <a:pt x="1482559" y="0"/>
                </a:cubicBezTo>
                <a:cubicBezTo>
                  <a:pt x="1527352" y="-56734"/>
                  <a:pt x="1781240" y="79042"/>
                  <a:pt x="1935564" y="0"/>
                </a:cubicBezTo>
                <a:cubicBezTo>
                  <a:pt x="2030394" y="-56524"/>
                  <a:pt x="2252606" y="29944"/>
                  <a:pt x="2450342" y="0"/>
                </a:cubicBezTo>
                <a:cubicBezTo>
                  <a:pt x="2582210" y="25096"/>
                  <a:pt x="2787719" y="-29031"/>
                  <a:pt x="3088667" y="0"/>
                </a:cubicBezTo>
                <a:cubicBezTo>
                  <a:pt x="3124756" y="176911"/>
                  <a:pt x="3044016" y="284403"/>
                  <a:pt x="3088667" y="444693"/>
                </a:cubicBezTo>
                <a:cubicBezTo>
                  <a:pt x="3139968" y="652769"/>
                  <a:pt x="3053286" y="719067"/>
                  <a:pt x="3088667" y="788702"/>
                </a:cubicBezTo>
                <a:cubicBezTo>
                  <a:pt x="3172223" y="798911"/>
                  <a:pt x="3049166" y="976763"/>
                  <a:pt x="3088667" y="1132710"/>
                </a:cubicBezTo>
                <a:cubicBezTo>
                  <a:pt x="3084727" y="1333539"/>
                  <a:pt x="3033592" y="1506796"/>
                  <a:pt x="3088667" y="1577404"/>
                </a:cubicBezTo>
                <a:cubicBezTo>
                  <a:pt x="3124904" y="1653142"/>
                  <a:pt x="3057531" y="1897439"/>
                  <a:pt x="3088667" y="1971756"/>
                </a:cubicBezTo>
                <a:cubicBezTo>
                  <a:pt x="3134006" y="2096918"/>
                  <a:pt x="3018760" y="2238403"/>
                  <a:pt x="3088667" y="2517136"/>
                </a:cubicBezTo>
                <a:cubicBezTo>
                  <a:pt x="2957493" y="2500280"/>
                  <a:pt x="2756016" y="2533220"/>
                  <a:pt x="2573889" y="2517136"/>
                </a:cubicBezTo>
                <a:cubicBezTo>
                  <a:pt x="2363686" y="2541147"/>
                  <a:pt x="2313874" y="2474576"/>
                  <a:pt x="2089998" y="2517136"/>
                </a:cubicBezTo>
                <a:cubicBezTo>
                  <a:pt x="1845144" y="2532951"/>
                  <a:pt x="1837771" y="2509990"/>
                  <a:pt x="1667879" y="2517136"/>
                </a:cubicBezTo>
                <a:cubicBezTo>
                  <a:pt x="1499844" y="2532060"/>
                  <a:pt x="1426708" y="2504176"/>
                  <a:pt x="1122215" y="2517136"/>
                </a:cubicBezTo>
                <a:cubicBezTo>
                  <a:pt x="871765" y="2565125"/>
                  <a:pt x="702533" y="2532688"/>
                  <a:pt x="607437" y="2517136"/>
                </a:cubicBezTo>
                <a:cubicBezTo>
                  <a:pt x="514401" y="2507148"/>
                  <a:pt x="279092" y="2547656"/>
                  <a:pt x="0" y="2517136"/>
                </a:cubicBezTo>
                <a:cubicBezTo>
                  <a:pt x="69795" y="2450936"/>
                  <a:pt x="72326" y="2260763"/>
                  <a:pt x="0" y="2173127"/>
                </a:cubicBezTo>
                <a:cubicBezTo>
                  <a:pt x="-1563" y="2015957"/>
                  <a:pt x="40181" y="1960074"/>
                  <a:pt x="0" y="1728433"/>
                </a:cubicBezTo>
                <a:cubicBezTo>
                  <a:pt x="-43298" y="1470890"/>
                  <a:pt x="43388" y="1492479"/>
                  <a:pt x="0" y="1384425"/>
                </a:cubicBezTo>
                <a:cubicBezTo>
                  <a:pt x="33380" y="1282951"/>
                  <a:pt x="19759" y="1053907"/>
                  <a:pt x="0" y="914559"/>
                </a:cubicBezTo>
                <a:cubicBezTo>
                  <a:pt x="-26242" y="792405"/>
                  <a:pt x="-1560" y="721962"/>
                  <a:pt x="0" y="570550"/>
                </a:cubicBezTo>
                <a:cubicBezTo>
                  <a:pt x="175" y="505209"/>
                  <a:pt x="40054" y="156324"/>
                  <a:pt x="0" y="0"/>
                </a:cubicBezTo>
                <a:close/>
              </a:path>
            </a:pathLst>
          </a:custGeom>
          <a:solidFill>
            <a:srgbClr val="5C64B7">
              <a:alpha val="54902"/>
            </a:srgbClr>
          </a:solidFill>
          <a:ln w="28575">
            <a:solidFill>
              <a:srgbClr val="00B0F0"/>
            </a:solidFill>
            <a:extLst>
              <a:ext uri="{C807C97D-BFC1-408E-A445-0C87EB9F89A2}">
                <ask:lineSketchStyleProps xmlns:ask="http://schemas.microsoft.com/office/drawing/2018/sketchyshapes" sd="3247647384">
                  <a:custGeom>
                    <a:avLst/>
                    <a:gdLst>
                      <a:gd name="connsiteX0" fmla="*/ 0 w 3088667"/>
                      <a:gd name="connsiteY0" fmla="*/ 0 h 2517136"/>
                      <a:gd name="connsiteX1" fmla="*/ 545664 w 3088667"/>
                      <a:gd name="connsiteY1" fmla="*/ 0 h 2517136"/>
                      <a:gd name="connsiteX2" fmla="*/ 1029555 w 3088667"/>
                      <a:gd name="connsiteY2" fmla="*/ 0 h 2517136"/>
                      <a:gd name="connsiteX3" fmla="*/ 1482559 w 3088667"/>
                      <a:gd name="connsiteY3" fmla="*/ 0 h 2517136"/>
                      <a:gd name="connsiteX4" fmla="*/ 1935564 w 3088667"/>
                      <a:gd name="connsiteY4" fmla="*/ 0 h 2517136"/>
                      <a:gd name="connsiteX5" fmla="*/ 2450342 w 3088667"/>
                      <a:gd name="connsiteY5" fmla="*/ 0 h 2517136"/>
                      <a:gd name="connsiteX6" fmla="*/ 3088667 w 3088667"/>
                      <a:gd name="connsiteY6" fmla="*/ 0 h 2517136"/>
                      <a:gd name="connsiteX7" fmla="*/ 3088667 w 3088667"/>
                      <a:gd name="connsiteY7" fmla="*/ 444693 h 2517136"/>
                      <a:gd name="connsiteX8" fmla="*/ 3088667 w 3088667"/>
                      <a:gd name="connsiteY8" fmla="*/ 788702 h 2517136"/>
                      <a:gd name="connsiteX9" fmla="*/ 3088667 w 3088667"/>
                      <a:gd name="connsiteY9" fmla="*/ 1132710 h 2517136"/>
                      <a:gd name="connsiteX10" fmla="*/ 3088667 w 3088667"/>
                      <a:gd name="connsiteY10" fmla="*/ 1577404 h 2517136"/>
                      <a:gd name="connsiteX11" fmla="*/ 3088667 w 3088667"/>
                      <a:gd name="connsiteY11" fmla="*/ 1971756 h 2517136"/>
                      <a:gd name="connsiteX12" fmla="*/ 3088667 w 3088667"/>
                      <a:gd name="connsiteY12" fmla="*/ 2517136 h 2517136"/>
                      <a:gd name="connsiteX13" fmla="*/ 2573889 w 3088667"/>
                      <a:gd name="connsiteY13" fmla="*/ 2517136 h 2517136"/>
                      <a:gd name="connsiteX14" fmla="*/ 2089998 w 3088667"/>
                      <a:gd name="connsiteY14" fmla="*/ 2517136 h 2517136"/>
                      <a:gd name="connsiteX15" fmla="*/ 1667879 w 3088667"/>
                      <a:gd name="connsiteY15" fmla="*/ 2517136 h 2517136"/>
                      <a:gd name="connsiteX16" fmla="*/ 1122215 w 3088667"/>
                      <a:gd name="connsiteY16" fmla="*/ 2517136 h 2517136"/>
                      <a:gd name="connsiteX17" fmla="*/ 607437 w 3088667"/>
                      <a:gd name="connsiteY17" fmla="*/ 2517136 h 2517136"/>
                      <a:gd name="connsiteX18" fmla="*/ 0 w 3088667"/>
                      <a:gd name="connsiteY18" fmla="*/ 2517136 h 2517136"/>
                      <a:gd name="connsiteX19" fmla="*/ 0 w 3088667"/>
                      <a:gd name="connsiteY19" fmla="*/ 2173127 h 2517136"/>
                      <a:gd name="connsiteX20" fmla="*/ 0 w 3088667"/>
                      <a:gd name="connsiteY20" fmla="*/ 1728433 h 2517136"/>
                      <a:gd name="connsiteX21" fmla="*/ 0 w 3088667"/>
                      <a:gd name="connsiteY21" fmla="*/ 1384425 h 2517136"/>
                      <a:gd name="connsiteX22" fmla="*/ 0 w 3088667"/>
                      <a:gd name="connsiteY22" fmla="*/ 914559 h 2517136"/>
                      <a:gd name="connsiteX23" fmla="*/ 0 w 3088667"/>
                      <a:gd name="connsiteY23" fmla="*/ 570550 h 2517136"/>
                      <a:gd name="connsiteX24" fmla="*/ 0 w 3088667"/>
                      <a:gd name="connsiteY24" fmla="*/ 0 h 2517136"/>
                      <a:gd name="connsiteX0" fmla="*/ 0 w 3088667"/>
                      <a:gd name="connsiteY0" fmla="*/ 0 h 2517136"/>
                      <a:gd name="connsiteX1" fmla="*/ 483891 w 3088667"/>
                      <a:gd name="connsiteY1" fmla="*/ 0 h 2517136"/>
                      <a:gd name="connsiteX2" fmla="*/ 1029555 w 3088667"/>
                      <a:gd name="connsiteY2" fmla="*/ 0 h 2517136"/>
                      <a:gd name="connsiteX3" fmla="*/ 1451673 w 3088667"/>
                      <a:gd name="connsiteY3" fmla="*/ 0 h 2517136"/>
                      <a:gd name="connsiteX4" fmla="*/ 1966451 w 3088667"/>
                      <a:gd name="connsiteY4" fmla="*/ 0 h 2517136"/>
                      <a:gd name="connsiteX5" fmla="*/ 2388569 w 3088667"/>
                      <a:gd name="connsiteY5" fmla="*/ 0 h 2517136"/>
                      <a:gd name="connsiteX6" fmla="*/ 3088667 w 3088667"/>
                      <a:gd name="connsiteY6" fmla="*/ 0 h 2517136"/>
                      <a:gd name="connsiteX7" fmla="*/ 3088667 w 3088667"/>
                      <a:gd name="connsiteY7" fmla="*/ 469865 h 2517136"/>
                      <a:gd name="connsiteX8" fmla="*/ 3088667 w 3088667"/>
                      <a:gd name="connsiteY8" fmla="*/ 939731 h 2517136"/>
                      <a:gd name="connsiteX9" fmla="*/ 3088667 w 3088667"/>
                      <a:gd name="connsiteY9" fmla="*/ 1308910 h 2517136"/>
                      <a:gd name="connsiteX10" fmla="*/ 3088667 w 3088667"/>
                      <a:gd name="connsiteY10" fmla="*/ 1703262 h 2517136"/>
                      <a:gd name="connsiteX11" fmla="*/ 3088667 w 3088667"/>
                      <a:gd name="connsiteY11" fmla="*/ 2122784 h 2517136"/>
                      <a:gd name="connsiteX12" fmla="*/ 3088667 w 3088667"/>
                      <a:gd name="connsiteY12" fmla="*/ 2517136 h 2517136"/>
                      <a:gd name="connsiteX13" fmla="*/ 2512115 w 3088667"/>
                      <a:gd name="connsiteY13" fmla="*/ 2517136 h 2517136"/>
                      <a:gd name="connsiteX14" fmla="*/ 1966451 w 3088667"/>
                      <a:gd name="connsiteY14" fmla="*/ 2517136 h 2517136"/>
                      <a:gd name="connsiteX15" fmla="*/ 1482559 w 3088667"/>
                      <a:gd name="connsiteY15" fmla="*/ 2517136 h 2517136"/>
                      <a:gd name="connsiteX16" fmla="*/ 998668 w 3088667"/>
                      <a:gd name="connsiteY16" fmla="*/ 2517136 h 2517136"/>
                      <a:gd name="connsiteX17" fmla="*/ 453004 w 3088667"/>
                      <a:gd name="connsiteY17" fmla="*/ 2517136 h 2517136"/>
                      <a:gd name="connsiteX18" fmla="*/ 0 w 3088667"/>
                      <a:gd name="connsiteY18" fmla="*/ 2517136 h 2517136"/>
                      <a:gd name="connsiteX19" fmla="*/ 0 w 3088667"/>
                      <a:gd name="connsiteY19" fmla="*/ 2147956 h 2517136"/>
                      <a:gd name="connsiteX20" fmla="*/ 0 w 3088667"/>
                      <a:gd name="connsiteY20" fmla="*/ 1703262 h 2517136"/>
                      <a:gd name="connsiteX21" fmla="*/ 0 w 3088667"/>
                      <a:gd name="connsiteY21" fmla="*/ 1308910 h 2517136"/>
                      <a:gd name="connsiteX22" fmla="*/ 0 w 3088667"/>
                      <a:gd name="connsiteY22" fmla="*/ 939731 h 2517136"/>
                      <a:gd name="connsiteX23" fmla="*/ 0 w 3088667"/>
                      <a:gd name="connsiteY23" fmla="*/ 520208 h 2517136"/>
                      <a:gd name="connsiteX24" fmla="*/ 0 w 3088667"/>
                      <a:gd name="connsiteY24" fmla="*/ 0 h 2517136"/>
                      <a:gd name="connsiteX0" fmla="*/ 0 w 3088667"/>
                      <a:gd name="connsiteY0" fmla="*/ 0 h 2517136"/>
                      <a:gd name="connsiteX1" fmla="*/ 545664 w 3088667"/>
                      <a:gd name="connsiteY1" fmla="*/ 0 h 2517136"/>
                      <a:gd name="connsiteX2" fmla="*/ 1029555 w 3088667"/>
                      <a:gd name="connsiteY2" fmla="*/ 0 h 2517136"/>
                      <a:gd name="connsiteX3" fmla="*/ 1482559 w 3088667"/>
                      <a:gd name="connsiteY3" fmla="*/ 0 h 2517136"/>
                      <a:gd name="connsiteX4" fmla="*/ 1935564 w 3088667"/>
                      <a:gd name="connsiteY4" fmla="*/ 0 h 2517136"/>
                      <a:gd name="connsiteX5" fmla="*/ 2450342 w 3088667"/>
                      <a:gd name="connsiteY5" fmla="*/ 0 h 2517136"/>
                      <a:gd name="connsiteX6" fmla="*/ 3088667 w 3088667"/>
                      <a:gd name="connsiteY6" fmla="*/ 0 h 2517136"/>
                      <a:gd name="connsiteX7" fmla="*/ 3088667 w 3088667"/>
                      <a:gd name="connsiteY7" fmla="*/ 444693 h 2517136"/>
                      <a:gd name="connsiteX8" fmla="*/ 3088667 w 3088667"/>
                      <a:gd name="connsiteY8" fmla="*/ 788702 h 2517136"/>
                      <a:gd name="connsiteX9" fmla="*/ 3088667 w 3088667"/>
                      <a:gd name="connsiteY9" fmla="*/ 1132710 h 2517136"/>
                      <a:gd name="connsiteX10" fmla="*/ 3088667 w 3088667"/>
                      <a:gd name="connsiteY10" fmla="*/ 1577404 h 2517136"/>
                      <a:gd name="connsiteX11" fmla="*/ 3088667 w 3088667"/>
                      <a:gd name="connsiteY11" fmla="*/ 1971756 h 2517136"/>
                      <a:gd name="connsiteX12" fmla="*/ 3088667 w 3088667"/>
                      <a:gd name="connsiteY12" fmla="*/ 2517136 h 2517136"/>
                      <a:gd name="connsiteX13" fmla="*/ 2573889 w 3088667"/>
                      <a:gd name="connsiteY13" fmla="*/ 2517136 h 2517136"/>
                      <a:gd name="connsiteX14" fmla="*/ 2089998 w 3088667"/>
                      <a:gd name="connsiteY14" fmla="*/ 2517136 h 2517136"/>
                      <a:gd name="connsiteX15" fmla="*/ 1667879 w 3088667"/>
                      <a:gd name="connsiteY15" fmla="*/ 2517136 h 2517136"/>
                      <a:gd name="connsiteX16" fmla="*/ 1122215 w 3088667"/>
                      <a:gd name="connsiteY16" fmla="*/ 2517136 h 2517136"/>
                      <a:gd name="connsiteX17" fmla="*/ 607437 w 3088667"/>
                      <a:gd name="connsiteY17" fmla="*/ 2517136 h 2517136"/>
                      <a:gd name="connsiteX18" fmla="*/ 0 w 3088667"/>
                      <a:gd name="connsiteY18" fmla="*/ 2517136 h 2517136"/>
                      <a:gd name="connsiteX19" fmla="*/ 0 w 3088667"/>
                      <a:gd name="connsiteY19" fmla="*/ 2173127 h 2517136"/>
                      <a:gd name="connsiteX20" fmla="*/ 0 w 3088667"/>
                      <a:gd name="connsiteY20" fmla="*/ 1728433 h 2517136"/>
                      <a:gd name="connsiteX21" fmla="*/ 0 w 3088667"/>
                      <a:gd name="connsiteY21" fmla="*/ 1384425 h 2517136"/>
                      <a:gd name="connsiteX22" fmla="*/ 0 w 3088667"/>
                      <a:gd name="connsiteY22" fmla="*/ 914559 h 2517136"/>
                      <a:gd name="connsiteX23" fmla="*/ 0 w 3088667"/>
                      <a:gd name="connsiteY23" fmla="*/ 570550 h 2517136"/>
                      <a:gd name="connsiteX24" fmla="*/ 0 w 3088667"/>
                      <a:gd name="connsiteY24" fmla="*/ 0 h 251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88667" h="2517136" fill="none" extrusionOk="0">
                        <a:moveTo>
                          <a:pt x="0" y="0"/>
                        </a:moveTo>
                        <a:cubicBezTo>
                          <a:pt x="114083" y="-40984"/>
                          <a:pt x="362201" y="29678"/>
                          <a:pt x="545664" y="0"/>
                        </a:cubicBezTo>
                        <a:cubicBezTo>
                          <a:pt x="622119" y="-50228"/>
                          <a:pt x="859024" y="-22012"/>
                          <a:pt x="1029555" y="0"/>
                        </a:cubicBezTo>
                        <a:cubicBezTo>
                          <a:pt x="1144804" y="-2347"/>
                          <a:pt x="1332725" y="1848"/>
                          <a:pt x="1482559" y="0"/>
                        </a:cubicBezTo>
                        <a:cubicBezTo>
                          <a:pt x="1561399" y="-55659"/>
                          <a:pt x="1774331" y="65025"/>
                          <a:pt x="1935564" y="0"/>
                        </a:cubicBezTo>
                        <a:cubicBezTo>
                          <a:pt x="2056314" y="-75795"/>
                          <a:pt x="2247863" y="54848"/>
                          <a:pt x="2450342" y="0"/>
                        </a:cubicBezTo>
                        <a:cubicBezTo>
                          <a:pt x="2625964" y="14537"/>
                          <a:pt x="2786787" y="1797"/>
                          <a:pt x="3088667" y="0"/>
                        </a:cubicBezTo>
                        <a:cubicBezTo>
                          <a:pt x="3111816" y="179907"/>
                          <a:pt x="3058213" y="267675"/>
                          <a:pt x="3088667" y="444693"/>
                        </a:cubicBezTo>
                        <a:cubicBezTo>
                          <a:pt x="3142527" y="649288"/>
                          <a:pt x="3057063" y="718222"/>
                          <a:pt x="3088667" y="788702"/>
                        </a:cubicBezTo>
                        <a:cubicBezTo>
                          <a:pt x="3144723" y="818808"/>
                          <a:pt x="3007974" y="958463"/>
                          <a:pt x="3088667" y="1132710"/>
                        </a:cubicBezTo>
                        <a:cubicBezTo>
                          <a:pt x="3111544" y="1329183"/>
                          <a:pt x="3040819" y="1493182"/>
                          <a:pt x="3088667" y="1577404"/>
                        </a:cubicBezTo>
                        <a:cubicBezTo>
                          <a:pt x="3122822" y="1659193"/>
                          <a:pt x="3056288" y="1901243"/>
                          <a:pt x="3088667" y="1971756"/>
                        </a:cubicBezTo>
                        <a:cubicBezTo>
                          <a:pt x="3130723" y="2115978"/>
                          <a:pt x="3001728" y="2289510"/>
                          <a:pt x="3088667" y="2517136"/>
                        </a:cubicBezTo>
                        <a:cubicBezTo>
                          <a:pt x="2976607" y="2552927"/>
                          <a:pt x="2778365" y="2497053"/>
                          <a:pt x="2573889" y="2517136"/>
                        </a:cubicBezTo>
                        <a:cubicBezTo>
                          <a:pt x="2378754" y="2554659"/>
                          <a:pt x="2312754" y="2480135"/>
                          <a:pt x="2089998" y="2517136"/>
                        </a:cubicBezTo>
                        <a:cubicBezTo>
                          <a:pt x="1848123" y="2535164"/>
                          <a:pt x="1838271" y="2509686"/>
                          <a:pt x="1667879" y="2517136"/>
                        </a:cubicBezTo>
                        <a:cubicBezTo>
                          <a:pt x="1509307" y="2549285"/>
                          <a:pt x="1414753" y="2513928"/>
                          <a:pt x="1122215" y="2517136"/>
                        </a:cubicBezTo>
                        <a:cubicBezTo>
                          <a:pt x="879535" y="2587830"/>
                          <a:pt x="708092" y="2527334"/>
                          <a:pt x="607437" y="2517136"/>
                        </a:cubicBezTo>
                        <a:cubicBezTo>
                          <a:pt x="518622" y="2498428"/>
                          <a:pt x="249770" y="2619424"/>
                          <a:pt x="0" y="2517136"/>
                        </a:cubicBezTo>
                        <a:cubicBezTo>
                          <a:pt x="52807" y="2437743"/>
                          <a:pt x="91695" y="2287192"/>
                          <a:pt x="0" y="2173127"/>
                        </a:cubicBezTo>
                        <a:cubicBezTo>
                          <a:pt x="-7404" y="2012749"/>
                          <a:pt x="45674" y="1977033"/>
                          <a:pt x="0" y="1728433"/>
                        </a:cubicBezTo>
                        <a:cubicBezTo>
                          <a:pt x="-38675" y="1494835"/>
                          <a:pt x="46996" y="1492179"/>
                          <a:pt x="0" y="1384425"/>
                        </a:cubicBezTo>
                        <a:cubicBezTo>
                          <a:pt x="11311" y="1277086"/>
                          <a:pt x="15964" y="1064903"/>
                          <a:pt x="0" y="914559"/>
                        </a:cubicBezTo>
                        <a:cubicBezTo>
                          <a:pt x="-21228" y="798806"/>
                          <a:pt x="15496" y="716632"/>
                          <a:pt x="0" y="570550"/>
                        </a:cubicBezTo>
                        <a:cubicBezTo>
                          <a:pt x="-868" y="502368"/>
                          <a:pt x="18327" y="138550"/>
                          <a:pt x="0" y="0"/>
                        </a:cubicBezTo>
                        <a:close/>
                      </a:path>
                      <a:path w="3088667" h="2517136" stroke="0" extrusionOk="0">
                        <a:moveTo>
                          <a:pt x="0" y="0"/>
                        </a:moveTo>
                        <a:cubicBezTo>
                          <a:pt x="185879" y="-13391"/>
                          <a:pt x="252787" y="35411"/>
                          <a:pt x="483891" y="0"/>
                        </a:cubicBezTo>
                        <a:cubicBezTo>
                          <a:pt x="743749" y="-27132"/>
                          <a:pt x="783819" y="-23798"/>
                          <a:pt x="1029555" y="0"/>
                        </a:cubicBezTo>
                        <a:cubicBezTo>
                          <a:pt x="1287384" y="-3180"/>
                          <a:pt x="1317426" y="14879"/>
                          <a:pt x="1451673" y="0"/>
                        </a:cubicBezTo>
                        <a:cubicBezTo>
                          <a:pt x="1600958" y="-59407"/>
                          <a:pt x="1700167" y="104248"/>
                          <a:pt x="1966451" y="0"/>
                        </a:cubicBezTo>
                        <a:cubicBezTo>
                          <a:pt x="2184366" y="-75700"/>
                          <a:pt x="2248744" y="75096"/>
                          <a:pt x="2388569" y="0"/>
                        </a:cubicBezTo>
                        <a:cubicBezTo>
                          <a:pt x="2603647" y="-97495"/>
                          <a:pt x="2892724" y="76902"/>
                          <a:pt x="3088667" y="0"/>
                        </a:cubicBezTo>
                        <a:cubicBezTo>
                          <a:pt x="3125756" y="130224"/>
                          <a:pt x="3006352" y="293806"/>
                          <a:pt x="3088667" y="469865"/>
                        </a:cubicBezTo>
                        <a:cubicBezTo>
                          <a:pt x="3127031" y="565163"/>
                          <a:pt x="3082707" y="785206"/>
                          <a:pt x="3088667" y="939731"/>
                        </a:cubicBezTo>
                        <a:cubicBezTo>
                          <a:pt x="3131854" y="1114002"/>
                          <a:pt x="3051409" y="1242329"/>
                          <a:pt x="3088667" y="1308910"/>
                        </a:cubicBezTo>
                        <a:cubicBezTo>
                          <a:pt x="3150275" y="1366378"/>
                          <a:pt x="2990399" y="1601892"/>
                          <a:pt x="3088667" y="1703262"/>
                        </a:cubicBezTo>
                        <a:cubicBezTo>
                          <a:pt x="3140115" y="1825761"/>
                          <a:pt x="3056136" y="2052470"/>
                          <a:pt x="3088667" y="2122784"/>
                        </a:cubicBezTo>
                        <a:cubicBezTo>
                          <a:pt x="3111604" y="2205698"/>
                          <a:pt x="3021678" y="2346022"/>
                          <a:pt x="3088667" y="2517136"/>
                        </a:cubicBezTo>
                        <a:cubicBezTo>
                          <a:pt x="2875915" y="2566709"/>
                          <a:pt x="2745867" y="2487125"/>
                          <a:pt x="2512115" y="2517136"/>
                        </a:cubicBezTo>
                        <a:cubicBezTo>
                          <a:pt x="2287658" y="2567032"/>
                          <a:pt x="2163964" y="2559353"/>
                          <a:pt x="1966451" y="2517136"/>
                        </a:cubicBezTo>
                        <a:cubicBezTo>
                          <a:pt x="1823390" y="2565164"/>
                          <a:pt x="1605319" y="2463475"/>
                          <a:pt x="1482559" y="2517136"/>
                        </a:cubicBezTo>
                        <a:cubicBezTo>
                          <a:pt x="1360153" y="2513688"/>
                          <a:pt x="1242710" y="2509748"/>
                          <a:pt x="998668" y="2517136"/>
                        </a:cubicBezTo>
                        <a:cubicBezTo>
                          <a:pt x="752932" y="2563082"/>
                          <a:pt x="585311" y="2458593"/>
                          <a:pt x="453004" y="2517136"/>
                        </a:cubicBezTo>
                        <a:cubicBezTo>
                          <a:pt x="262621" y="2521805"/>
                          <a:pt x="142019" y="2476421"/>
                          <a:pt x="0" y="2517136"/>
                        </a:cubicBezTo>
                        <a:cubicBezTo>
                          <a:pt x="-36357" y="2439868"/>
                          <a:pt x="-6929" y="2214811"/>
                          <a:pt x="0" y="2147956"/>
                        </a:cubicBezTo>
                        <a:cubicBezTo>
                          <a:pt x="29259" y="2059401"/>
                          <a:pt x="95236" y="1846834"/>
                          <a:pt x="0" y="1703262"/>
                        </a:cubicBezTo>
                        <a:cubicBezTo>
                          <a:pt x="-24101" y="1537755"/>
                          <a:pt x="23960" y="1481901"/>
                          <a:pt x="0" y="1308910"/>
                        </a:cubicBezTo>
                        <a:cubicBezTo>
                          <a:pt x="-23712" y="1126438"/>
                          <a:pt x="77" y="1090580"/>
                          <a:pt x="0" y="939731"/>
                        </a:cubicBezTo>
                        <a:cubicBezTo>
                          <a:pt x="-23031" y="762584"/>
                          <a:pt x="9656" y="686974"/>
                          <a:pt x="0" y="520208"/>
                        </a:cubicBezTo>
                        <a:cubicBezTo>
                          <a:pt x="60523" y="344877"/>
                          <a:pt x="32956" y="196370"/>
                          <a:pt x="0" y="0"/>
                        </a:cubicBezTo>
                        <a:close/>
                      </a:path>
                      <a:path w="3088667" h="2517136" fill="none" stroke="0" extrusionOk="0">
                        <a:moveTo>
                          <a:pt x="0" y="0"/>
                        </a:moveTo>
                        <a:cubicBezTo>
                          <a:pt x="135182" y="15555"/>
                          <a:pt x="353704" y="772"/>
                          <a:pt x="545664" y="0"/>
                        </a:cubicBezTo>
                        <a:cubicBezTo>
                          <a:pt x="692435" y="-23728"/>
                          <a:pt x="814993" y="68659"/>
                          <a:pt x="1029555" y="0"/>
                        </a:cubicBezTo>
                        <a:cubicBezTo>
                          <a:pt x="1187413" y="-8012"/>
                          <a:pt x="1363465" y="46899"/>
                          <a:pt x="1482559" y="0"/>
                        </a:cubicBezTo>
                        <a:cubicBezTo>
                          <a:pt x="1599847" y="-40999"/>
                          <a:pt x="1805323" y="30728"/>
                          <a:pt x="1935564" y="0"/>
                        </a:cubicBezTo>
                        <a:cubicBezTo>
                          <a:pt x="2078860" y="-7023"/>
                          <a:pt x="2260802" y="9008"/>
                          <a:pt x="2450342" y="0"/>
                        </a:cubicBezTo>
                        <a:cubicBezTo>
                          <a:pt x="2603495" y="-11078"/>
                          <a:pt x="2820340" y="27943"/>
                          <a:pt x="3088667" y="0"/>
                        </a:cubicBezTo>
                        <a:cubicBezTo>
                          <a:pt x="3114033" y="203333"/>
                          <a:pt x="3070199" y="263081"/>
                          <a:pt x="3088667" y="444693"/>
                        </a:cubicBezTo>
                        <a:cubicBezTo>
                          <a:pt x="3098684" y="656464"/>
                          <a:pt x="3055039" y="734971"/>
                          <a:pt x="3088667" y="788702"/>
                        </a:cubicBezTo>
                        <a:cubicBezTo>
                          <a:pt x="3122334" y="833422"/>
                          <a:pt x="3067950" y="973632"/>
                          <a:pt x="3088667" y="1132710"/>
                        </a:cubicBezTo>
                        <a:cubicBezTo>
                          <a:pt x="3131842" y="1300147"/>
                          <a:pt x="3006079" y="1499129"/>
                          <a:pt x="3088667" y="1577404"/>
                        </a:cubicBezTo>
                        <a:cubicBezTo>
                          <a:pt x="3131183" y="1679155"/>
                          <a:pt x="3089569" y="1877309"/>
                          <a:pt x="3088667" y="1971756"/>
                        </a:cubicBezTo>
                        <a:cubicBezTo>
                          <a:pt x="3103868" y="1970848"/>
                          <a:pt x="3041000" y="2335786"/>
                          <a:pt x="3088667" y="2517136"/>
                        </a:cubicBezTo>
                        <a:cubicBezTo>
                          <a:pt x="2892541" y="2489128"/>
                          <a:pt x="2728717" y="2541953"/>
                          <a:pt x="2573889" y="2517136"/>
                        </a:cubicBezTo>
                        <a:cubicBezTo>
                          <a:pt x="2379731" y="2508166"/>
                          <a:pt x="2326256" y="2488863"/>
                          <a:pt x="2089998" y="2517136"/>
                        </a:cubicBezTo>
                        <a:cubicBezTo>
                          <a:pt x="1862932" y="2524172"/>
                          <a:pt x="1846917" y="2497900"/>
                          <a:pt x="1667879" y="2517136"/>
                        </a:cubicBezTo>
                        <a:cubicBezTo>
                          <a:pt x="1476376" y="2497558"/>
                          <a:pt x="1376088" y="2497665"/>
                          <a:pt x="1122215" y="2517136"/>
                        </a:cubicBezTo>
                        <a:cubicBezTo>
                          <a:pt x="864273" y="2516357"/>
                          <a:pt x="717772" y="2538074"/>
                          <a:pt x="607437" y="2517136"/>
                        </a:cubicBezTo>
                        <a:cubicBezTo>
                          <a:pt x="474337" y="2525700"/>
                          <a:pt x="290155" y="2519854"/>
                          <a:pt x="0" y="2517136"/>
                        </a:cubicBezTo>
                        <a:cubicBezTo>
                          <a:pt x="-19727" y="2418677"/>
                          <a:pt x="-2578" y="2301296"/>
                          <a:pt x="0" y="2173127"/>
                        </a:cubicBezTo>
                        <a:cubicBezTo>
                          <a:pt x="-24870" y="2054335"/>
                          <a:pt x="53425" y="1908200"/>
                          <a:pt x="0" y="1728433"/>
                        </a:cubicBezTo>
                        <a:cubicBezTo>
                          <a:pt x="-53273" y="1502827"/>
                          <a:pt x="42232" y="1453520"/>
                          <a:pt x="0" y="1384425"/>
                        </a:cubicBezTo>
                        <a:cubicBezTo>
                          <a:pt x="-31317" y="1299678"/>
                          <a:pt x="7522" y="1014162"/>
                          <a:pt x="0" y="914559"/>
                        </a:cubicBezTo>
                        <a:cubicBezTo>
                          <a:pt x="-34783" y="765481"/>
                          <a:pt x="-1552" y="706814"/>
                          <a:pt x="0" y="570550"/>
                        </a:cubicBezTo>
                        <a:cubicBezTo>
                          <a:pt x="-11095" y="485330"/>
                          <a:pt x="102490" y="135697"/>
                          <a:pt x="0" y="0"/>
                        </a:cubicBezTo>
                        <a:close/>
                      </a:path>
                      <a:path w="3088667" h="2517136" fill="none" stroke="0" extrusionOk="0">
                        <a:moveTo>
                          <a:pt x="0" y="0"/>
                        </a:moveTo>
                        <a:cubicBezTo>
                          <a:pt x="129774" y="-4810"/>
                          <a:pt x="340705" y="8584"/>
                          <a:pt x="545664" y="0"/>
                        </a:cubicBezTo>
                        <a:cubicBezTo>
                          <a:pt x="651029" y="-70320"/>
                          <a:pt x="845667" y="2307"/>
                          <a:pt x="1029555" y="0"/>
                        </a:cubicBezTo>
                        <a:cubicBezTo>
                          <a:pt x="1211171" y="-7349"/>
                          <a:pt x="1353750" y="-4032"/>
                          <a:pt x="1482559" y="0"/>
                        </a:cubicBezTo>
                        <a:cubicBezTo>
                          <a:pt x="1563439" y="-43446"/>
                          <a:pt x="1787660" y="54602"/>
                          <a:pt x="1935564" y="0"/>
                        </a:cubicBezTo>
                        <a:cubicBezTo>
                          <a:pt x="2041978" y="2738"/>
                          <a:pt x="2256789" y="23343"/>
                          <a:pt x="2450342" y="0"/>
                        </a:cubicBezTo>
                        <a:cubicBezTo>
                          <a:pt x="2602836" y="16987"/>
                          <a:pt x="2785896" y="-3266"/>
                          <a:pt x="3088667" y="0"/>
                        </a:cubicBezTo>
                        <a:cubicBezTo>
                          <a:pt x="3124586" y="190027"/>
                          <a:pt x="3046226" y="268972"/>
                          <a:pt x="3088667" y="444693"/>
                        </a:cubicBezTo>
                        <a:cubicBezTo>
                          <a:pt x="3126830" y="665571"/>
                          <a:pt x="3060483" y="719206"/>
                          <a:pt x="3088667" y="788702"/>
                        </a:cubicBezTo>
                        <a:cubicBezTo>
                          <a:pt x="3143538" y="826584"/>
                          <a:pt x="3043436" y="970994"/>
                          <a:pt x="3088667" y="1132710"/>
                        </a:cubicBezTo>
                        <a:cubicBezTo>
                          <a:pt x="3111979" y="1314291"/>
                          <a:pt x="3031486" y="1494151"/>
                          <a:pt x="3088667" y="1577404"/>
                        </a:cubicBezTo>
                        <a:cubicBezTo>
                          <a:pt x="3132366" y="1663792"/>
                          <a:pt x="3065170" y="1891916"/>
                          <a:pt x="3088667" y="1971756"/>
                        </a:cubicBezTo>
                        <a:cubicBezTo>
                          <a:pt x="3114051" y="2056212"/>
                          <a:pt x="3031408" y="2283980"/>
                          <a:pt x="3088667" y="2517136"/>
                        </a:cubicBezTo>
                        <a:cubicBezTo>
                          <a:pt x="2932517" y="2493947"/>
                          <a:pt x="2730993" y="2520355"/>
                          <a:pt x="2573889" y="2517136"/>
                        </a:cubicBezTo>
                        <a:cubicBezTo>
                          <a:pt x="2395096" y="2530013"/>
                          <a:pt x="2321179" y="2461086"/>
                          <a:pt x="2089998" y="2517136"/>
                        </a:cubicBezTo>
                        <a:cubicBezTo>
                          <a:pt x="1846767" y="2530187"/>
                          <a:pt x="1840606" y="2502960"/>
                          <a:pt x="1667879" y="2517136"/>
                        </a:cubicBezTo>
                        <a:cubicBezTo>
                          <a:pt x="1502923" y="2541126"/>
                          <a:pt x="1413403" y="2480700"/>
                          <a:pt x="1122215" y="2517136"/>
                        </a:cubicBezTo>
                        <a:cubicBezTo>
                          <a:pt x="874816" y="2547813"/>
                          <a:pt x="726252" y="2512699"/>
                          <a:pt x="607437" y="2517136"/>
                        </a:cubicBezTo>
                        <a:cubicBezTo>
                          <a:pt x="485409" y="2560180"/>
                          <a:pt x="295021" y="2503571"/>
                          <a:pt x="0" y="2517136"/>
                        </a:cubicBezTo>
                        <a:cubicBezTo>
                          <a:pt x="44534" y="2448927"/>
                          <a:pt x="64477" y="2275177"/>
                          <a:pt x="0" y="2173127"/>
                        </a:cubicBezTo>
                        <a:cubicBezTo>
                          <a:pt x="-609" y="2032416"/>
                          <a:pt x="44801" y="1937652"/>
                          <a:pt x="0" y="1728433"/>
                        </a:cubicBezTo>
                        <a:cubicBezTo>
                          <a:pt x="-49564" y="1497852"/>
                          <a:pt x="37196" y="1488623"/>
                          <a:pt x="0" y="1384425"/>
                        </a:cubicBezTo>
                        <a:cubicBezTo>
                          <a:pt x="22553" y="1292217"/>
                          <a:pt x="25314" y="1032973"/>
                          <a:pt x="0" y="914559"/>
                        </a:cubicBezTo>
                        <a:cubicBezTo>
                          <a:pt x="-22788" y="784143"/>
                          <a:pt x="6696" y="713721"/>
                          <a:pt x="0" y="570550"/>
                        </a:cubicBezTo>
                        <a:cubicBezTo>
                          <a:pt x="-243" y="491139"/>
                          <a:pt x="52785" y="161761"/>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highlight>
                <a:srgbClr val="FFFF00"/>
              </a:highlight>
            </a:endParaRPr>
          </a:p>
        </p:txBody>
      </p:sp>
      <p:sp>
        <p:nvSpPr>
          <p:cNvPr id="3" name="Rectangle 2">
            <a:extLst>
              <a:ext uri="{FF2B5EF4-FFF2-40B4-BE49-F238E27FC236}">
                <a16:creationId xmlns:a16="http://schemas.microsoft.com/office/drawing/2014/main" id="{7A8C0D35-1894-3982-0B77-E7D013BF2C3E}"/>
              </a:ext>
            </a:extLst>
          </p:cNvPr>
          <p:cNvSpPr/>
          <p:nvPr/>
        </p:nvSpPr>
        <p:spPr>
          <a:xfrm>
            <a:off x="4172757" y="2546116"/>
            <a:ext cx="3122926" cy="2516669"/>
          </a:xfrm>
          <a:custGeom>
            <a:avLst/>
            <a:gdLst>
              <a:gd name="connsiteX0" fmla="*/ 0 w 3122926"/>
              <a:gd name="connsiteY0" fmla="*/ 0 h 2516669"/>
              <a:gd name="connsiteX1" fmla="*/ 551716 w 3122926"/>
              <a:gd name="connsiteY1" fmla="*/ 0 h 2516669"/>
              <a:gd name="connsiteX2" fmla="*/ 1040975 w 3122926"/>
              <a:gd name="connsiteY2" fmla="*/ 0 h 2516669"/>
              <a:gd name="connsiteX3" fmla="*/ 1499004 w 3122926"/>
              <a:gd name="connsiteY3" fmla="*/ 0 h 2516669"/>
              <a:gd name="connsiteX4" fmla="*/ 1957033 w 3122926"/>
              <a:gd name="connsiteY4" fmla="*/ 0 h 2516669"/>
              <a:gd name="connsiteX5" fmla="*/ 2477521 w 3122926"/>
              <a:gd name="connsiteY5" fmla="*/ 0 h 2516669"/>
              <a:gd name="connsiteX6" fmla="*/ 3122926 w 3122926"/>
              <a:gd name="connsiteY6" fmla="*/ 0 h 2516669"/>
              <a:gd name="connsiteX7" fmla="*/ 3122926 w 3122926"/>
              <a:gd name="connsiteY7" fmla="*/ 444611 h 2516669"/>
              <a:gd name="connsiteX8" fmla="*/ 3122926 w 3122926"/>
              <a:gd name="connsiteY8" fmla="*/ 788555 h 2516669"/>
              <a:gd name="connsiteX9" fmla="*/ 3122926 w 3122926"/>
              <a:gd name="connsiteY9" fmla="*/ 1132501 h 2516669"/>
              <a:gd name="connsiteX10" fmla="*/ 3122926 w 3122926"/>
              <a:gd name="connsiteY10" fmla="*/ 1577112 h 2516669"/>
              <a:gd name="connsiteX11" fmla="*/ 3122926 w 3122926"/>
              <a:gd name="connsiteY11" fmla="*/ 1971390 h 2516669"/>
              <a:gd name="connsiteX12" fmla="*/ 3122926 w 3122926"/>
              <a:gd name="connsiteY12" fmla="*/ 2516669 h 2516669"/>
              <a:gd name="connsiteX13" fmla="*/ 2602438 w 3122926"/>
              <a:gd name="connsiteY13" fmla="*/ 2516669 h 2516669"/>
              <a:gd name="connsiteX14" fmla="*/ 2113179 w 3122926"/>
              <a:gd name="connsiteY14" fmla="*/ 2516669 h 2516669"/>
              <a:gd name="connsiteX15" fmla="*/ 1686380 w 3122926"/>
              <a:gd name="connsiteY15" fmla="*/ 2516669 h 2516669"/>
              <a:gd name="connsiteX16" fmla="*/ 1134663 w 3122926"/>
              <a:gd name="connsiteY16" fmla="*/ 2516669 h 2516669"/>
              <a:gd name="connsiteX17" fmla="*/ 614175 w 3122926"/>
              <a:gd name="connsiteY17" fmla="*/ 2516669 h 2516669"/>
              <a:gd name="connsiteX18" fmla="*/ 0 w 3122926"/>
              <a:gd name="connsiteY18" fmla="*/ 2516669 h 2516669"/>
              <a:gd name="connsiteX19" fmla="*/ 0 w 3122926"/>
              <a:gd name="connsiteY19" fmla="*/ 2172724 h 2516669"/>
              <a:gd name="connsiteX20" fmla="*/ 0 w 3122926"/>
              <a:gd name="connsiteY20" fmla="*/ 1728113 h 2516669"/>
              <a:gd name="connsiteX21" fmla="*/ 0 w 3122926"/>
              <a:gd name="connsiteY21" fmla="*/ 1384167 h 2516669"/>
              <a:gd name="connsiteX22" fmla="*/ 0 w 3122926"/>
              <a:gd name="connsiteY22" fmla="*/ 914389 h 2516669"/>
              <a:gd name="connsiteX23" fmla="*/ 0 w 3122926"/>
              <a:gd name="connsiteY23" fmla="*/ 570445 h 2516669"/>
              <a:gd name="connsiteX24" fmla="*/ 0 w 3122926"/>
              <a:gd name="connsiteY24" fmla="*/ 0 h 2516669"/>
              <a:gd name="connsiteX0" fmla="*/ 0 w 3122926"/>
              <a:gd name="connsiteY0" fmla="*/ 0 h 2516669"/>
              <a:gd name="connsiteX1" fmla="*/ 489258 w 3122926"/>
              <a:gd name="connsiteY1" fmla="*/ 0 h 2516669"/>
              <a:gd name="connsiteX2" fmla="*/ 1040975 w 3122926"/>
              <a:gd name="connsiteY2" fmla="*/ 0 h 2516669"/>
              <a:gd name="connsiteX3" fmla="*/ 1467775 w 3122926"/>
              <a:gd name="connsiteY3" fmla="*/ 0 h 2516669"/>
              <a:gd name="connsiteX4" fmla="*/ 1988262 w 3122926"/>
              <a:gd name="connsiteY4" fmla="*/ 0 h 2516669"/>
              <a:gd name="connsiteX5" fmla="*/ 2415062 w 3122926"/>
              <a:gd name="connsiteY5" fmla="*/ 0 h 2516669"/>
              <a:gd name="connsiteX6" fmla="*/ 3122926 w 3122926"/>
              <a:gd name="connsiteY6" fmla="*/ 0 h 2516669"/>
              <a:gd name="connsiteX7" fmla="*/ 3122926 w 3122926"/>
              <a:gd name="connsiteY7" fmla="*/ 469778 h 2516669"/>
              <a:gd name="connsiteX8" fmla="*/ 3122926 w 3122926"/>
              <a:gd name="connsiteY8" fmla="*/ 939556 h 2516669"/>
              <a:gd name="connsiteX9" fmla="*/ 3122926 w 3122926"/>
              <a:gd name="connsiteY9" fmla="*/ 1308667 h 2516669"/>
              <a:gd name="connsiteX10" fmla="*/ 3122926 w 3122926"/>
              <a:gd name="connsiteY10" fmla="*/ 1702945 h 2516669"/>
              <a:gd name="connsiteX11" fmla="*/ 3122926 w 3122926"/>
              <a:gd name="connsiteY11" fmla="*/ 2122391 h 2516669"/>
              <a:gd name="connsiteX12" fmla="*/ 3122926 w 3122926"/>
              <a:gd name="connsiteY12" fmla="*/ 2516669 h 2516669"/>
              <a:gd name="connsiteX13" fmla="*/ 2539979 w 3122926"/>
              <a:gd name="connsiteY13" fmla="*/ 2516669 h 2516669"/>
              <a:gd name="connsiteX14" fmla="*/ 1988262 w 3122926"/>
              <a:gd name="connsiteY14" fmla="*/ 2516669 h 2516669"/>
              <a:gd name="connsiteX15" fmla="*/ 1499004 w 3122926"/>
              <a:gd name="connsiteY15" fmla="*/ 2516669 h 2516669"/>
              <a:gd name="connsiteX16" fmla="*/ 1009746 w 3122926"/>
              <a:gd name="connsiteY16" fmla="*/ 2516669 h 2516669"/>
              <a:gd name="connsiteX17" fmla="*/ 458029 w 3122926"/>
              <a:gd name="connsiteY17" fmla="*/ 2516669 h 2516669"/>
              <a:gd name="connsiteX18" fmla="*/ 0 w 3122926"/>
              <a:gd name="connsiteY18" fmla="*/ 2516669 h 2516669"/>
              <a:gd name="connsiteX19" fmla="*/ 0 w 3122926"/>
              <a:gd name="connsiteY19" fmla="*/ 2147557 h 2516669"/>
              <a:gd name="connsiteX20" fmla="*/ 0 w 3122926"/>
              <a:gd name="connsiteY20" fmla="*/ 1702945 h 2516669"/>
              <a:gd name="connsiteX21" fmla="*/ 0 w 3122926"/>
              <a:gd name="connsiteY21" fmla="*/ 1308667 h 2516669"/>
              <a:gd name="connsiteX22" fmla="*/ 0 w 3122926"/>
              <a:gd name="connsiteY22" fmla="*/ 939556 h 2516669"/>
              <a:gd name="connsiteX23" fmla="*/ 0 w 3122926"/>
              <a:gd name="connsiteY23" fmla="*/ 520111 h 2516669"/>
              <a:gd name="connsiteX24" fmla="*/ 0 w 3122926"/>
              <a:gd name="connsiteY24" fmla="*/ 0 h 2516669"/>
              <a:gd name="connsiteX0" fmla="*/ 0 w 3122926"/>
              <a:gd name="connsiteY0" fmla="*/ 0 h 2516669"/>
              <a:gd name="connsiteX1" fmla="*/ 551716 w 3122926"/>
              <a:gd name="connsiteY1" fmla="*/ 0 h 2516669"/>
              <a:gd name="connsiteX2" fmla="*/ 1040975 w 3122926"/>
              <a:gd name="connsiteY2" fmla="*/ 0 h 2516669"/>
              <a:gd name="connsiteX3" fmla="*/ 1499004 w 3122926"/>
              <a:gd name="connsiteY3" fmla="*/ 0 h 2516669"/>
              <a:gd name="connsiteX4" fmla="*/ 1957033 w 3122926"/>
              <a:gd name="connsiteY4" fmla="*/ 0 h 2516669"/>
              <a:gd name="connsiteX5" fmla="*/ 2477521 w 3122926"/>
              <a:gd name="connsiteY5" fmla="*/ 0 h 2516669"/>
              <a:gd name="connsiteX6" fmla="*/ 3122926 w 3122926"/>
              <a:gd name="connsiteY6" fmla="*/ 0 h 2516669"/>
              <a:gd name="connsiteX7" fmla="*/ 3122926 w 3122926"/>
              <a:gd name="connsiteY7" fmla="*/ 444611 h 2516669"/>
              <a:gd name="connsiteX8" fmla="*/ 3122926 w 3122926"/>
              <a:gd name="connsiteY8" fmla="*/ 788555 h 2516669"/>
              <a:gd name="connsiteX9" fmla="*/ 3122926 w 3122926"/>
              <a:gd name="connsiteY9" fmla="*/ 1132501 h 2516669"/>
              <a:gd name="connsiteX10" fmla="*/ 3122926 w 3122926"/>
              <a:gd name="connsiteY10" fmla="*/ 1577112 h 2516669"/>
              <a:gd name="connsiteX11" fmla="*/ 3122926 w 3122926"/>
              <a:gd name="connsiteY11" fmla="*/ 1971390 h 2516669"/>
              <a:gd name="connsiteX12" fmla="*/ 3122926 w 3122926"/>
              <a:gd name="connsiteY12" fmla="*/ 2516669 h 2516669"/>
              <a:gd name="connsiteX13" fmla="*/ 2602438 w 3122926"/>
              <a:gd name="connsiteY13" fmla="*/ 2516669 h 2516669"/>
              <a:gd name="connsiteX14" fmla="*/ 2113179 w 3122926"/>
              <a:gd name="connsiteY14" fmla="*/ 2516669 h 2516669"/>
              <a:gd name="connsiteX15" fmla="*/ 1686380 w 3122926"/>
              <a:gd name="connsiteY15" fmla="*/ 2516669 h 2516669"/>
              <a:gd name="connsiteX16" fmla="*/ 1134663 w 3122926"/>
              <a:gd name="connsiteY16" fmla="*/ 2516669 h 2516669"/>
              <a:gd name="connsiteX17" fmla="*/ 614175 w 3122926"/>
              <a:gd name="connsiteY17" fmla="*/ 2516669 h 2516669"/>
              <a:gd name="connsiteX18" fmla="*/ 0 w 3122926"/>
              <a:gd name="connsiteY18" fmla="*/ 2516669 h 2516669"/>
              <a:gd name="connsiteX19" fmla="*/ 0 w 3122926"/>
              <a:gd name="connsiteY19" fmla="*/ 2172724 h 2516669"/>
              <a:gd name="connsiteX20" fmla="*/ 0 w 3122926"/>
              <a:gd name="connsiteY20" fmla="*/ 1728113 h 2516669"/>
              <a:gd name="connsiteX21" fmla="*/ 0 w 3122926"/>
              <a:gd name="connsiteY21" fmla="*/ 1384167 h 2516669"/>
              <a:gd name="connsiteX22" fmla="*/ 0 w 3122926"/>
              <a:gd name="connsiteY22" fmla="*/ 914389 h 2516669"/>
              <a:gd name="connsiteX23" fmla="*/ 0 w 3122926"/>
              <a:gd name="connsiteY23" fmla="*/ 570445 h 2516669"/>
              <a:gd name="connsiteX24" fmla="*/ 0 w 3122926"/>
              <a:gd name="connsiteY24" fmla="*/ 0 h 2516669"/>
              <a:gd name="connsiteX0" fmla="*/ 0 w 3122926"/>
              <a:gd name="connsiteY0" fmla="*/ 0 h 2516669"/>
              <a:gd name="connsiteX1" fmla="*/ 551716 w 3122926"/>
              <a:gd name="connsiteY1" fmla="*/ 0 h 2516669"/>
              <a:gd name="connsiteX2" fmla="*/ 1040975 w 3122926"/>
              <a:gd name="connsiteY2" fmla="*/ 0 h 2516669"/>
              <a:gd name="connsiteX3" fmla="*/ 1499004 w 3122926"/>
              <a:gd name="connsiteY3" fmla="*/ 0 h 2516669"/>
              <a:gd name="connsiteX4" fmla="*/ 1957033 w 3122926"/>
              <a:gd name="connsiteY4" fmla="*/ 0 h 2516669"/>
              <a:gd name="connsiteX5" fmla="*/ 2477521 w 3122926"/>
              <a:gd name="connsiteY5" fmla="*/ 0 h 2516669"/>
              <a:gd name="connsiteX6" fmla="*/ 3122926 w 3122926"/>
              <a:gd name="connsiteY6" fmla="*/ 0 h 2516669"/>
              <a:gd name="connsiteX7" fmla="*/ 3122926 w 3122926"/>
              <a:gd name="connsiteY7" fmla="*/ 444611 h 2516669"/>
              <a:gd name="connsiteX8" fmla="*/ 3122926 w 3122926"/>
              <a:gd name="connsiteY8" fmla="*/ 788555 h 2516669"/>
              <a:gd name="connsiteX9" fmla="*/ 3122926 w 3122926"/>
              <a:gd name="connsiteY9" fmla="*/ 1132501 h 2516669"/>
              <a:gd name="connsiteX10" fmla="*/ 3122926 w 3122926"/>
              <a:gd name="connsiteY10" fmla="*/ 1577112 h 2516669"/>
              <a:gd name="connsiteX11" fmla="*/ 3122926 w 3122926"/>
              <a:gd name="connsiteY11" fmla="*/ 1971390 h 2516669"/>
              <a:gd name="connsiteX12" fmla="*/ 3122926 w 3122926"/>
              <a:gd name="connsiteY12" fmla="*/ 2516669 h 2516669"/>
              <a:gd name="connsiteX13" fmla="*/ 2602438 w 3122926"/>
              <a:gd name="connsiteY13" fmla="*/ 2516669 h 2516669"/>
              <a:gd name="connsiteX14" fmla="*/ 2113179 w 3122926"/>
              <a:gd name="connsiteY14" fmla="*/ 2516669 h 2516669"/>
              <a:gd name="connsiteX15" fmla="*/ 1686380 w 3122926"/>
              <a:gd name="connsiteY15" fmla="*/ 2516669 h 2516669"/>
              <a:gd name="connsiteX16" fmla="*/ 1134663 w 3122926"/>
              <a:gd name="connsiteY16" fmla="*/ 2516669 h 2516669"/>
              <a:gd name="connsiteX17" fmla="*/ 614175 w 3122926"/>
              <a:gd name="connsiteY17" fmla="*/ 2516669 h 2516669"/>
              <a:gd name="connsiteX18" fmla="*/ 0 w 3122926"/>
              <a:gd name="connsiteY18" fmla="*/ 2516669 h 2516669"/>
              <a:gd name="connsiteX19" fmla="*/ 0 w 3122926"/>
              <a:gd name="connsiteY19" fmla="*/ 2172724 h 2516669"/>
              <a:gd name="connsiteX20" fmla="*/ 0 w 3122926"/>
              <a:gd name="connsiteY20" fmla="*/ 1728113 h 2516669"/>
              <a:gd name="connsiteX21" fmla="*/ 0 w 3122926"/>
              <a:gd name="connsiteY21" fmla="*/ 1384167 h 2516669"/>
              <a:gd name="connsiteX22" fmla="*/ 0 w 3122926"/>
              <a:gd name="connsiteY22" fmla="*/ 914389 h 2516669"/>
              <a:gd name="connsiteX23" fmla="*/ 0 w 3122926"/>
              <a:gd name="connsiteY23" fmla="*/ 570445 h 2516669"/>
              <a:gd name="connsiteX24" fmla="*/ 0 w 3122926"/>
              <a:gd name="connsiteY24" fmla="*/ 0 h 251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22926" h="2516669" fill="none" extrusionOk="0">
                <a:moveTo>
                  <a:pt x="0" y="0"/>
                </a:moveTo>
                <a:cubicBezTo>
                  <a:pt x="256439" y="-64617"/>
                  <a:pt x="282865" y="47766"/>
                  <a:pt x="551716" y="0"/>
                </a:cubicBezTo>
                <a:cubicBezTo>
                  <a:pt x="728025" y="-37158"/>
                  <a:pt x="807187" y="8042"/>
                  <a:pt x="1040975" y="0"/>
                </a:cubicBezTo>
                <a:cubicBezTo>
                  <a:pt x="1226122" y="-14422"/>
                  <a:pt x="1280883" y="18921"/>
                  <a:pt x="1499004" y="0"/>
                </a:cubicBezTo>
                <a:cubicBezTo>
                  <a:pt x="1649722" y="-64799"/>
                  <a:pt x="1827273" y="118639"/>
                  <a:pt x="1957033" y="0"/>
                </a:cubicBezTo>
                <a:cubicBezTo>
                  <a:pt x="2054167" y="-79679"/>
                  <a:pt x="2289729" y="78470"/>
                  <a:pt x="2477521" y="0"/>
                </a:cubicBezTo>
                <a:cubicBezTo>
                  <a:pt x="2619984" y="35035"/>
                  <a:pt x="2992429" y="-53631"/>
                  <a:pt x="3122926" y="0"/>
                </a:cubicBezTo>
                <a:cubicBezTo>
                  <a:pt x="3179084" y="23937"/>
                  <a:pt x="3136395" y="357144"/>
                  <a:pt x="3122926" y="444611"/>
                </a:cubicBezTo>
                <a:cubicBezTo>
                  <a:pt x="3170013" y="621270"/>
                  <a:pt x="3040945" y="694357"/>
                  <a:pt x="3122926" y="788555"/>
                </a:cubicBezTo>
                <a:cubicBezTo>
                  <a:pt x="3199238" y="841023"/>
                  <a:pt x="3054549" y="1021837"/>
                  <a:pt x="3122926" y="1132501"/>
                </a:cubicBezTo>
                <a:cubicBezTo>
                  <a:pt x="3114417" y="1312983"/>
                  <a:pt x="3081088" y="1457784"/>
                  <a:pt x="3122926" y="1577112"/>
                </a:cubicBezTo>
                <a:cubicBezTo>
                  <a:pt x="3141204" y="1628619"/>
                  <a:pt x="3031186" y="1866085"/>
                  <a:pt x="3122926" y="1971390"/>
                </a:cubicBezTo>
                <a:cubicBezTo>
                  <a:pt x="3190828" y="2186076"/>
                  <a:pt x="3032781" y="2277090"/>
                  <a:pt x="3122926" y="2516669"/>
                </a:cubicBezTo>
                <a:cubicBezTo>
                  <a:pt x="3060303" y="2565775"/>
                  <a:pt x="2762213" y="2464155"/>
                  <a:pt x="2602438" y="2516669"/>
                </a:cubicBezTo>
                <a:cubicBezTo>
                  <a:pt x="2462955" y="2585847"/>
                  <a:pt x="2192510" y="2419585"/>
                  <a:pt x="2113179" y="2516669"/>
                </a:cubicBezTo>
                <a:cubicBezTo>
                  <a:pt x="1944989" y="2579486"/>
                  <a:pt x="1801586" y="2532592"/>
                  <a:pt x="1686380" y="2516669"/>
                </a:cubicBezTo>
                <a:cubicBezTo>
                  <a:pt x="1634204" y="2595256"/>
                  <a:pt x="1361886" y="2526725"/>
                  <a:pt x="1134663" y="2516669"/>
                </a:cubicBezTo>
                <a:cubicBezTo>
                  <a:pt x="991299" y="2596916"/>
                  <a:pt x="701455" y="2539938"/>
                  <a:pt x="614175" y="2516669"/>
                </a:cubicBezTo>
                <a:cubicBezTo>
                  <a:pt x="508038" y="2507027"/>
                  <a:pt x="169346" y="2521568"/>
                  <a:pt x="0" y="2516669"/>
                </a:cubicBezTo>
                <a:cubicBezTo>
                  <a:pt x="-32981" y="2359892"/>
                  <a:pt x="55804" y="2282044"/>
                  <a:pt x="0" y="2172724"/>
                </a:cubicBezTo>
                <a:cubicBezTo>
                  <a:pt x="71001" y="1983824"/>
                  <a:pt x="31133" y="1870106"/>
                  <a:pt x="0" y="1728113"/>
                </a:cubicBezTo>
                <a:cubicBezTo>
                  <a:pt x="-14631" y="1580064"/>
                  <a:pt x="59695" y="1558875"/>
                  <a:pt x="0" y="1384167"/>
                </a:cubicBezTo>
                <a:cubicBezTo>
                  <a:pt x="21577" y="1223326"/>
                  <a:pt x="33783" y="1081373"/>
                  <a:pt x="0" y="914389"/>
                </a:cubicBezTo>
                <a:cubicBezTo>
                  <a:pt x="-46604" y="843748"/>
                  <a:pt x="18073" y="774821"/>
                  <a:pt x="0" y="570445"/>
                </a:cubicBezTo>
                <a:cubicBezTo>
                  <a:pt x="-18421" y="489774"/>
                  <a:pt x="-33621" y="125128"/>
                  <a:pt x="0" y="0"/>
                </a:cubicBezTo>
                <a:close/>
              </a:path>
              <a:path w="3122926" h="2516669" stroke="0" extrusionOk="0">
                <a:moveTo>
                  <a:pt x="0" y="0"/>
                </a:moveTo>
                <a:cubicBezTo>
                  <a:pt x="153808" y="-36676"/>
                  <a:pt x="386537" y="26584"/>
                  <a:pt x="489258" y="0"/>
                </a:cubicBezTo>
                <a:cubicBezTo>
                  <a:pt x="708740" y="-9449"/>
                  <a:pt x="805344" y="-48144"/>
                  <a:pt x="1040975" y="0"/>
                </a:cubicBezTo>
                <a:cubicBezTo>
                  <a:pt x="1291402" y="-20147"/>
                  <a:pt x="1293532" y="-2558"/>
                  <a:pt x="1467775" y="0"/>
                </a:cubicBezTo>
                <a:cubicBezTo>
                  <a:pt x="1678666" y="-64965"/>
                  <a:pt x="1789360" y="77223"/>
                  <a:pt x="1988262" y="0"/>
                </a:cubicBezTo>
                <a:cubicBezTo>
                  <a:pt x="2143859" y="-98363"/>
                  <a:pt x="2349288" y="38044"/>
                  <a:pt x="2415062" y="0"/>
                </a:cubicBezTo>
                <a:cubicBezTo>
                  <a:pt x="2604808" y="-130990"/>
                  <a:pt x="2827336" y="74037"/>
                  <a:pt x="3122926" y="0"/>
                </a:cubicBezTo>
                <a:cubicBezTo>
                  <a:pt x="3249314" y="14944"/>
                  <a:pt x="2975093" y="252144"/>
                  <a:pt x="3122926" y="469778"/>
                </a:cubicBezTo>
                <a:cubicBezTo>
                  <a:pt x="3156305" y="563342"/>
                  <a:pt x="3207907" y="771653"/>
                  <a:pt x="3122926" y="939556"/>
                </a:cubicBezTo>
                <a:cubicBezTo>
                  <a:pt x="3120825" y="1136522"/>
                  <a:pt x="3114182" y="1169987"/>
                  <a:pt x="3122926" y="1308667"/>
                </a:cubicBezTo>
                <a:cubicBezTo>
                  <a:pt x="3156651" y="1423404"/>
                  <a:pt x="3013208" y="1588038"/>
                  <a:pt x="3122926" y="1702945"/>
                </a:cubicBezTo>
                <a:cubicBezTo>
                  <a:pt x="3157277" y="1863512"/>
                  <a:pt x="3124667" y="2019228"/>
                  <a:pt x="3122926" y="2122391"/>
                </a:cubicBezTo>
                <a:cubicBezTo>
                  <a:pt x="3112020" y="2233711"/>
                  <a:pt x="3061395" y="2331992"/>
                  <a:pt x="3122926" y="2516669"/>
                </a:cubicBezTo>
                <a:cubicBezTo>
                  <a:pt x="2896195" y="2586405"/>
                  <a:pt x="2797532" y="2413508"/>
                  <a:pt x="2539979" y="2516669"/>
                </a:cubicBezTo>
                <a:cubicBezTo>
                  <a:pt x="2321609" y="2628967"/>
                  <a:pt x="2259138" y="2549554"/>
                  <a:pt x="1988262" y="2516669"/>
                </a:cubicBezTo>
                <a:cubicBezTo>
                  <a:pt x="1736610" y="2527766"/>
                  <a:pt x="1703457" y="2455176"/>
                  <a:pt x="1499004" y="2516669"/>
                </a:cubicBezTo>
                <a:cubicBezTo>
                  <a:pt x="1308795" y="2541516"/>
                  <a:pt x="1220334" y="2508527"/>
                  <a:pt x="1009746" y="2516669"/>
                </a:cubicBezTo>
                <a:cubicBezTo>
                  <a:pt x="810586" y="2600617"/>
                  <a:pt x="582114" y="2496794"/>
                  <a:pt x="458029" y="2516669"/>
                </a:cubicBezTo>
                <a:cubicBezTo>
                  <a:pt x="291235" y="2503592"/>
                  <a:pt x="244819" y="2511924"/>
                  <a:pt x="0" y="2516669"/>
                </a:cubicBezTo>
                <a:cubicBezTo>
                  <a:pt x="-44577" y="2465639"/>
                  <a:pt x="802" y="2240506"/>
                  <a:pt x="0" y="2147557"/>
                </a:cubicBezTo>
                <a:cubicBezTo>
                  <a:pt x="43145" y="2007344"/>
                  <a:pt x="79171" y="1857081"/>
                  <a:pt x="0" y="1702945"/>
                </a:cubicBezTo>
                <a:cubicBezTo>
                  <a:pt x="-31044" y="1537755"/>
                  <a:pt x="22765" y="1395218"/>
                  <a:pt x="0" y="1308667"/>
                </a:cubicBezTo>
                <a:cubicBezTo>
                  <a:pt x="-36127" y="1212947"/>
                  <a:pt x="-24382" y="1022975"/>
                  <a:pt x="0" y="939556"/>
                </a:cubicBezTo>
                <a:cubicBezTo>
                  <a:pt x="-29464" y="822112"/>
                  <a:pt x="85439" y="586392"/>
                  <a:pt x="0" y="520111"/>
                </a:cubicBezTo>
                <a:cubicBezTo>
                  <a:pt x="30274" y="401470"/>
                  <a:pt x="33242" y="69926"/>
                  <a:pt x="0" y="0"/>
                </a:cubicBezTo>
                <a:close/>
              </a:path>
              <a:path w="3122926" h="2516669" fill="none" stroke="0" extrusionOk="0">
                <a:moveTo>
                  <a:pt x="0" y="0"/>
                </a:moveTo>
                <a:cubicBezTo>
                  <a:pt x="263625" y="-38149"/>
                  <a:pt x="306886" y="12147"/>
                  <a:pt x="551716" y="0"/>
                </a:cubicBezTo>
                <a:cubicBezTo>
                  <a:pt x="784062" y="185"/>
                  <a:pt x="795189" y="45699"/>
                  <a:pt x="1040975" y="0"/>
                </a:cubicBezTo>
                <a:cubicBezTo>
                  <a:pt x="1275589" y="-19594"/>
                  <a:pt x="1291414" y="65286"/>
                  <a:pt x="1499004" y="0"/>
                </a:cubicBezTo>
                <a:cubicBezTo>
                  <a:pt x="1705897" y="-92778"/>
                  <a:pt x="1845581" y="29139"/>
                  <a:pt x="1957033" y="0"/>
                </a:cubicBezTo>
                <a:cubicBezTo>
                  <a:pt x="2062674" y="-61264"/>
                  <a:pt x="2293676" y="30407"/>
                  <a:pt x="2477521" y="0"/>
                </a:cubicBezTo>
                <a:cubicBezTo>
                  <a:pt x="2529852" y="37663"/>
                  <a:pt x="2995699" y="-4644"/>
                  <a:pt x="3122926" y="0"/>
                </a:cubicBezTo>
                <a:cubicBezTo>
                  <a:pt x="3162641" y="103876"/>
                  <a:pt x="3128442" y="325324"/>
                  <a:pt x="3122926" y="444611"/>
                </a:cubicBezTo>
                <a:cubicBezTo>
                  <a:pt x="3070327" y="609708"/>
                  <a:pt x="3075568" y="704962"/>
                  <a:pt x="3122926" y="788555"/>
                </a:cubicBezTo>
                <a:cubicBezTo>
                  <a:pt x="3178564" y="845966"/>
                  <a:pt x="3079696" y="1046596"/>
                  <a:pt x="3122926" y="1132501"/>
                </a:cubicBezTo>
                <a:cubicBezTo>
                  <a:pt x="3167480" y="1235091"/>
                  <a:pt x="3023456" y="1487035"/>
                  <a:pt x="3122926" y="1577112"/>
                </a:cubicBezTo>
                <a:cubicBezTo>
                  <a:pt x="3150809" y="1711248"/>
                  <a:pt x="3113841" y="1803038"/>
                  <a:pt x="3122926" y="1971390"/>
                </a:cubicBezTo>
                <a:cubicBezTo>
                  <a:pt x="3147230" y="2025965"/>
                  <a:pt x="3073555" y="2280592"/>
                  <a:pt x="3122926" y="2516669"/>
                </a:cubicBezTo>
                <a:cubicBezTo>
                  <a:pt x="2943636" y="2486046"/>
                  <a:pt x="2704840" y="2509323"/>
                  <a:pt x="2602438" y="2516669"/>
                </a:cubicBezTo>
                <a:cubicBezTo>
                  <a:pt x="2445019" y="2519601"/>
                  <a:pt x="2220102" y="2471235"/>
                  <a:pt x="2113179" y="2516669"/>
                </a:cubicBezTo>
                <a:cubicBezTo>
                  <a:pt x="2001012" y="2543723"/>
                  <a:pt x="1795607" y="2537166"/>
                  <a:pt x="1686380" y="2516669"/>
                </a:cubicBezTo>
                <a:cubicBezTo>
                  <a:pt x="1531786" y="2492600"/>
                  <a:pt x="1300473" y="2516890"/>
                  <a:pt x="1134663" y="2516669"/>
                </a:cubicBezTo>
                <a:cubicBezTo>
                  <a:pt x="952804" y="2512678"/>
                  <a:pt x="712456" y="2548460"/>
                  <a:pt x="614175" y="2516669"/>
                </a:cubicBezTo>
                <a:cubicBezTo>
                  <a:pt x="457809" y="2488998"/>
                  <a:pt x="180224" y="2508428"/>
                  <a:pt x="0" y="2516669"/>
                </a:cubicBezTo>
                <a:cubicBezTo>
                  <a:pt x="-46835" y="2349269"/>
                  <a:pt x="-24724" y="2304361"/>
                  <a:pt x="0" y="2172724"/>
                </a:cubicBezTo>
                <a:cubicBezTo>
                  <a:pt x="354" y="2077855"/>
                  <a:pt x="43735" y="1780677"/>
                  <a:pt x="0" y="1728113"/>
                </a:cubicBezTo>
                <a:cubicBezTo>
                  <a:pt x="-16007" y="1601327"/>
                  <a:pt x="44716" y="1472176"/>
                  <a:pt x="0" y="1384167"/>
                </a:cubicBezTo>
                <a:cubicBezTo>
                  <a:pt x="-58718" y="1232583"/>
                  <a:pt x="-8795" y="1013524"/>
                  <a:pt x="0" y="914389"/>
                </a:cubicBezTo>
                <a:cubicBezTo>
                  <a:pt x="-81337" y="757014"/>
                  <a:pt x="-5278" y="693803"/>
                  <a:pt x="0" y="570445"/>
                </a:cubicBezTo>
                <a:cubicBezTo>
                  <a:pt x="-23102" y="522539"/>
                  <a:pt x="97030" y="124932"/>
                  <a:pt x="0" y="0"/>
                </a:cubicBezTo>
                <a:close/>
              </a:path>
              <a:path w="3122926" h="2516669" fill="none" stroke="0" extrusionOk="0">
                <a:moveTo>
                  <a:pt x="0" y="0"/>
                </a:moveTo>
                <a:cubicBezTo>
                  <a:pt x="270219" y="-35531"/>
                  <a:pt x="291667" y="21267"/>
                  <a:pt x="551716" y="0"/>
                </a:cubicBezTo>
                <a:cubicBezTo>
                  <a:pt x="753521" y="-36074"/>
                  <a:pt x="792363" y="24954"/>
                  <a:pt x="1040975" y="0"/>
                </a:cubicBezTo>
                <a:cubicBezTo>
                  <a:pt x="1269486" y="-21023"/>
                  <a:pt x="1290161" y="22591"/>
                  <a:pt x="1499004" y="0"/>
                </a:cubicBezTo>
                <a:cubicBezTo>
                  <a:pt x="1633859" y="-20095"/>
                  <a:pt x="1823172" y="54953"/>
                  <a:pt x="1957033" y="0"/>
                </a:cubicBezTo>
                <a:cubicBezTo>
                  <a:pt x="2042380" y="-15223"/>
                  <a:pt x="2322235" y="-8034"/>
                  <a:pt x="2477521" y="0"/>
                </a:cubicBezTo>
                <a:cubicBezTo>
                  <a:pt x="2604392" y="7381"/>
                  <a:pt x="2988677" y="-32124"/>
                  <a:pt x="3122926" y="0"/>
                </a:cubicBezTo>
                <a:cubicBezTo>
                  <a:pt x="3198270" y="76833"/>
                  <a:pt x="3092637" y="342273"/>
                  <a:pt x="3122926" y="444611"/>
                </a:cubicBezTo>
                <a:cubicBezTo>
                  <a:pt x="3116648" y="587620"/>
                  <a:pt x="3050084" y="706230"/>
                  <a:pt x="3122926" y="788555"/>
                </a:cubicBezTo>
                <a:cubicBezTo>
                  <a:pt x="3193063" y="854939"/>
                  <a:pt x="3119218" y="1043666"/>
                  <a:pt x="3122926" y="1132501"/>
                </a:cubicBezTo>
                <a:cubicBezTo>
                  <a:pt x="3127475" y="1257596"/>
                  <a:pt x="3061934" y="1473079"/>
                  <a:pt x="3122926" y="1577112"/>
                </a:cubicBezTo>
                <a:cubicBezTo>
                  <a:pt x="3195763" y="1664185"/>
                  <a:pt x="3052796" y="1800544"/>
                  <a:pt x="3122926" y="1971390"/>
                </a:cubicBezTo>
                <a:cubicBezTo>
                  <a:pt x="3189674" y="2141479"/>
                  <a:pt x="3067204" y="2321331"/>
                  <a:pt x="3122926" y="2516669"/>
                </a:cubicBezTo>
                <a:cubicBezTo>
                  <a:pt x="3012268" y="2544557"/>
                  <a:pt x="2722457" y="2515920"/>
                  <a:pt x="2602438" y="2516669"/>
                </a:cubicBezTo>
                <a:cubicBezTo>
                  <a:pt x="2445168" y="2564472"/>
                  <a:pt x="2227848" y="2460818"/>
                  <a:pt x="2113179" y="2516669"/>
                </a:cubicBezTo>
                <a:cubicBezTo>
                  <a:pt x="1948833" y="2551270"/>
                  <a:pt x="1801373" y="2511161"/>
                  <a:pt x="1686380" y="2516669"/>
                </a:cubicBezTo>
                <a:cubicBezTo>
                  <a:pt x="1525110" y="2554367"/>
                  <a:pt x="1289323" y="2497303"/>
                  <a:pt x="1134663" y="2516669"/>
                </a:cubicBezTo>
                <a:cubicBezTo>
                  <a:pt x="987723" y="2545444"/>
                  <a:pt x="691953" y="2532530"/>
                  <a:pt x="614175" y="2516669"/>
                </a:cubicBezTo>
                <a:cubicBezTo>
                  <a:pt x="436123" y="2554936"/>
                  <a:pt x="232978" y="2423322"/>
                  <a:pt x="0" y="2516669"/>
                </a:cubicBezTo>
                <a:cubicBezTo>
                  <a:pt x="-25489" y="2384183"/>
                  <a:pt x="7684" y="2272023"/>
                  <a:pt x="0" y="2172724"/>
                </a:cubicBezTo>
                <a:cubicBezTo>
                  <a:pt x="49174" y="2019403"/>
                  <a:pt x="33055" y="1822905"/>
                  <a:pt x="0" y="1728113"/>
                </a:cubicBezTo>
                <a:cubicBezTo>
                  <a:pt x="-22645" y="1582242"/>
                  <a:pt x="43382" y="1530605"/>
                  <a:pt x="0" y="1384167"/>
                </a:cubicBezTo>
                <a:cubicBezTo>
                  <a:pt x="-8385" y="1256309"/>
                  <a:pt x="26968" y="1021469"/>
                  <a:pt x="0" y="914389"/>
                </a:cubicBezTo>
                <a:cubicBezTo>
                  <a:pt x="-60671" y="808016"/>
                  <a:pt x="-1440" y="722368"/>
                  <a:pt x="0" y="570445"/>
                </a:cubicBezTo>
                <a:cubicBezTo>
                  <a:pt x="-21930" y="445480"/>
                  <a:pt x="6911" y="140134"/>
                  <a:pt x="0" y="0"/>
                </a:cubicBezTo>
                <a:close/>
              </a:path>
              <a:path w="3122926" h="2516669" fill="none" stroke="0" extrusionOk="0">
                <a:moveTo>
                  <a:pt x="0" y="0"/>
                </a:moveTo>
                <a:cubicBezTo>
                  <a:pt x="266997" y="-34250"/>
                  <a:pt x="269187" y="31447"/>
                  <a:pt x="551716" y="0"/>
                </a:cubicBezTo>
                <a:cubicBezTo>
                  <a:pt x="744205" y="-36899"/>
                  <a:pt x="790112" y="22181"/>
                  <a:pt x="1040975" y="0"/>
                </a:cubicBezTo>
                <a:cubicBezTo>
                  <a:pt x="1242431" y="-17347"/>
                  <a:pt x="1294628" y="31836"/>
                  <a:pt x="1499004" y="0"/>
                </a:cubicBezTo>
                <a:cubicBezTo>
                  <a:pt x="1639237" y="-60296"/>
                  <a:pt x="1847117" y="134653"/>
                  <a:pt x="1957033" y="0"/>
                </a:cubicBezTo>
                <a:cubicBezTo>
                  <a:pt x="2058246" y="-60946"/>
                  <a:pt x="2313459" y="-1874"/>
                  <a:pt x="2477521" y="0"/>
                </a:cubicBezTo>
                <a:cubicBezTo>
                  <a:pt x="2591429" y="36312"/>
                  <a:pt x="2987263" y="-44556"/>
                  <a:pt x="3122926" y="0"/>
                </a:cubicBezTo>
                <a:cubicBezTo>
                  <a:pt x="3194882" y="37452"/>
                  <a:pt x="3123876" y="351771"/>
                  <a:pt x="3122926" y="444611"/>
                </a:cubicBezTo>
                <a:cubicBezTo>
                  <a:pt x="3132271" y="624900"/>
                  <a:pt x="3058439" y="696794"/>
                  <a:pt x="3122926" y="788555"/>
                </a:cubicBezTo>
                <a:cubicBezTo>
                  <a:pt x="3190667" y="853749"/>
                  <a:pt x="3100255" y="1036674"/>
                  <a:pt x="3122926" y="1132501"/>
                </a:cubicBezTo>
                <a:cubicBezTo>
                  <a:pt x="3103757" y="1288143"/>
                  <a:pt x="3072202" y="1469532"/>
                  <a:pt x="3122926" y="1577112"/>
                </a:cubicBezTo>
                <a:cubicBezTo>
                  <a:pt x="3159105" y="1638547"/>
                  <a:pt x="3076824" y="1812507"/>
                  <a:pt x="3122926" y="1971390"/>
                </a:cubicBezTo>
                <a:cubicBezTo>
                  <a:pt x="3190756" y="2171001"/>
                  <a:pt x="3057391" y="2270021"/>
                  <a:pt x="3122926" y="2516669"/>
                </a:cubicBezTo>
                <a:cubicBezTo>
                  <a:pt x="3022592" y="2541811"/>
                  <a:pt x="2733324" y="2482673"/>
                  <a:pt x="2602438" y="2516669"/>
                </a:cubicBezTo>
                <a:cubicBezTo>
                  <a:pt x="2449780" y="2560684"/>
                  <a:pt x="2201413" y="2425932"/>
                  <a:pt x="2113179" y="2516669"/>
                </a:cubicBezTo>
                <a:cubicBezTo>
                  <a:pt x="1940150" y="2555290"/>
                  <a:pt x="1798500" y="2527907"/>
                  <a:pt x="1686380" y="2516669"/>
                </a:cubicBezTo>
                <a:cubicBezTo>
                  <a:pt x="1604674" y="2575765"/>
                  <a:pt x="1385914" y="2482867"/>
                  <a:pt x="1134663" y="2516669"/>
                </a:cubicBezTo>
                <a:cubicBezTo>
                  <a:pt x="982603" y="2549401"/>
                  <a:pt x="699616" y="2543041"/>
                  <a:pt x="614175" y="2516669"/>
                </a:cubicBezTo>
                <a:cubicBezTo>
                  <a:pt x="485765" y="2549146"/>
                  <a:pt x="175637" y="2505633"/>
                  <a:pt x="0" y="2516669"/>
                </a:cubicBezTo>
                <a:cubicBezTo>
                  <a:pt x="-12738" y="2378058"/>
                  <a:pt x="24834" y="2266798"/>
                  <a:pt x="0" y="2172724"/>
                </a:cubicBezTo>
                <a:cubicBezTo>
                  <a:pt x="52078" y="2008671"/>
                  <a:pt x="29833" y="1849620"/>
                  <a:pt x="0" y="1728113"/>
                </a:cubicBezTo>
                <a:cubicBezTo>
                  <a:pt x="-19711" y="1559144"/>
                  <a:pt x="51787" y="1540115"/>
                  <a:pt x="0" y="1384167"/>
                </a:cubicBezTo>
                <a:cubicBezTo>
                  <a:pt x="8428" y="1245988"/>
                  <a:pt x="39657" y="1032911"/>
                  <a:pt x="0" y="914389"/>
                </a:cubicBezTo>
                <a:cubicBezTo>
                  <a:pt x="-53450" y="830195"/>
                  <a:pt x="4020" y="755787"/>
                  <a:pt x="0" y="570445"/>
                </a:cubicBezTo>
                <a:cubicBezTo>
                  <a:pt x="-19184" y="479538"/>
                  <a:pt x="-885" y="133511"/>
                  <a:pt x="0" y="0"/>
                </a:cubicBezTo>
                <a:close/>
              </a:path>
            </a:pathLst>
          </a:custGeom>
          <a:solidFill>
            <a:srgbClr val="FFD961">
              <a:alpha val="34902"/>
            </a:srgbClr>
          </a:solidFill>
          <a:ln w="28575">
            <a:solidFill>
              <a:srgbClr val="FFC000"/>
            </a:solidFill>
            <a:extLst>
              <a:ext uri="{C807C97D-BFC1-408E-A445-0C87EB9F89A2}">
                <ask:lineSketchStyleProps xmlns:ask="http://schemas.microsoft.com/office/drawing/2018/sketchyshapes" sd="3247647384">
                  <a:custGeom>
                    <a:avLst/>
                    <a:gdLst>
                      <a:gd name="connsiteX0" fmla="*/ 0 w 3122926"/>
                      <a:gd name="connsiteY0" fmla="*/ 0 h 2516669"/>
                      <a:gd name="connsiteX1" fmla="*/ 551716 w 3122926"/>
                      <a:gd name="connsiteY1" fmla="*/ 0 h 2516669"/>
                      <a:gd name="connsiteX2" fmla="*/ 1040975 w 3122926"/>
                      <a:gd name="connsiteY2" fmla="*/ 0 h 2516669"/>
                      <a:gd name="connsiteX3" fmla="*/ 1499004 w 3122926"/>
                      <a:gd name="connsiteY3" fmla="*/ 0 h 2516669"/>
                      <a:gd name="connsiteX4" fmla="*/ 1957033 w 3122926"/>
                      <a:gd name="connsiteY4" fmla="*/ 0 h 2516669"/>
                      <a:gd name="connsiteX5" fmla="*/ 2477521 w 3122926"/>
                      <a:gd name="connsiteY5" fmla="*/ 0 h 2516669"/>
                      <a:gd name="connsiteX6" fmla="*/ 3122926 w 3122926"/>
                      <a:gd name="connsiteY6" fmla="*/ 0 h 2516669"/>
                      <a:gd name="connsiteX7" fmla="*/ 3122926 w 3122926"/>
                      <a:gd name="connsiteY7" fmla="*/ 444611 h 2516669"/>
                      <a:gd name="connsiteX8" fmla="*/ 3122926 w 3122926"/>
                      <a:gd name="connsiteY8" fmla="*/ 788555 h 2516669"/>
                      <a:gd name="connsiteX9" fmla="*/ 3122926 w 3122926"/>
                      <a:gd name="connsiteY9" fmla="*/ 1132501 h 2516669"/>
                      <a:gd name="connsiteX10" fmla="*/ 3122926 w 3122926"/>
                      <a:gd name="connsiteY10" fmla="*/ 1577112 h 2516669"/>
                      <a:gd name="connsiteX11" fmla="*/ 3122926 w 3122926"/>
                      <a:gd name="connsiteY11" fmla="*/ 1971390 h 2516669"/>
                      <a:gd name="connsiteX12" fmla="*/ 3122926 w 3122926"/>
                      <a:gd name="connsiteY12" fmla="*/ 2516669 h 2516669"/>
                      <a:gd name="connsiteX13" fmla="*/ 2602438 w 3122926"/>
                      <a:gd name="connsiteY13" fmla="*/ 2516669 h 2516669"/>
                      <a:gd name="connsiteX14" fmla="*/ 2113179 w 3122926"/>
                      <a:gd name="connsiteY14" fmla="*/ 2516669 h 2516669"/>
                      <a:gd name="connsiteX15" fmla="*/ 1686380 w 3122926"/>
                      <a:gd name="connsiteY15" fmla="*/ 2516669 h 2516669"/>
                      <a:gd name="connsiteX16" fmla="*/ 1134663 w 3122926"/>
                      <a:gd name="connsiteY16" fmla="*/ 2516669 h 2516669"/>
                      <a:gd name="connsiteX17" fmla="*/ 614175 w 3122926"/>
                      <a:gd name="connsiteY17" fmla="*/ 2516669 h 2516669"/>
                      <a:gd name="connsiteX18" fmla="*/ 0 w 3122926"/>
                      <a:gd name="connsiteY18" fmla="*/ 2516669 h 2516669"/>
                      <a:gd name="connsiteX19" fmla="*/ 0 w 3122926"/>
                      <a:gd name="connsiteY19" fmla="*/ 2172724 h 2516669"/>
                      <a:gd name="connsiteX20" fmla="*/ 0 w 3122926"/>
                      <a:gd name="connsiteY20" fmla="*/ 1728113 h 2516669"/>
                      <a:gd name="connsiteX21" fmla="*/ 0 w 3122926"/>
                      <a:gd name="connsiteY21" fmla="*/ 1384167 h 2516669"/>
                      <a:gd name="connsiteX22" fmla="*/ 0 w 3122926"/>
                      <a:gd name="connsiteY22" fmla="*/ 914389 h 2516669"/>
                      <a:gd name="connsiteX23" fmla="*/ 0 w 3122926"/>
                      <a:gd name="connsiteY23" fmla="*/ 570445 h 2516669"/>
                      <a:gd name="connsiteX24" fmla="*/ 0 w 3122926"/>
                      <a:gd name="connsiteY24" fmla="*/ 0 h 2516669"/>
                      <a:gd name="connsiteX0" fmla="*/ 0 w 3122926"/>
                      <a:gd name="connsiteY0" fmla="*/ 0 h 2516669"/>
                      <a:gd name="connsiteX1" fmla="*/ 489258 w 3122926"/>
                      <a:gd name="connsiteY1" fmla="*/ 0 h 2516669"/>
                      <a:gd name="connsiteX2" fmla="*/ 1040975 w 3122926"/>
                      <a:gd name="connsiteY2" fmla="*/ 0 h 2516669"/>
                      <a:gd name="connsiteX3" fmla="*/ 1467775 w 3122926"/>
                      <a:gd name="connsiteY3" fmla="*/ 0 h 2516669"/>
                      <a:gd name="connsiteX4" fmla="*/ 1988262 w 3122926"/>
                      <a:gd name="connsiteY4" fmla="*/ 0 h 2516669"/>
                      <a:gd name="connsiteX5" fmla="*/ 2415062 w 3122926"/>
                      <a:gd name="connsiteY5" fmla="*/ 0 h 2516669"/>
                      <a:gd name="connsiteX6" fmla="*/ 3122926 w 3122926"/>
                      <a:gd name="connsiteY6" fmla="*/ 0 h 2516669"/>
                      <a:gd name="connsiteX7" fmla="*/ 3122926 w 3122926"/>
                      <a:gd name="connsiteY7" fmla="*/ 469778 h 2516669"/>
                      <a:gd name="connsiteX8" fmla="*/ 3122926 w 3122926"/>
                      <a:gd name="connsiteY8" fmla="*/ 939556 h 2516669"/>
                      <a:gd name="connsiteX9" fmla="*/ 3122926 w 3122926"/>
                      <a:gd name="connsiteY9" fmla="*/ 1308667 h 2516669"/>
                      <a:gd name="connsiteX10" fmla="*/ 3122926 w 3122926"/>
                      <a:gd name="connsiteY10" fmla="*/ 1702945 h 2516669"/>
                      <a:gd name="connsiteX11" fmla="*/ 3122926 w 3122926"/>
                      <a:gd name="connsiteY11" fmla="*/ 2122391 h 2516669"/>
                      <a:gd name="connsiteX12" fmla="*/ 3122926 w 3122926"/>
                      <a:gd name="connsiteY12" fmla="*/ 2516669 h 2516669"/>
                      <a:gd name="connsiteX13" fmla="*/ 2539979 w 3122926"/>
                      <a:gd name="connsiteY13" fmla="*/ 2516669 h 2516669"/>
                      <a:gd name="connsiteX14" fmla="*/ 1988262 w 3122926"/>
                      <a:gd name="connsiteY14" fmla="*/ 2516669 h 2516669"/>
                      <a:gd name="connsiteX15" fmla="*/ 1499004 w 3122926"/>
                      <a:gd name="connsiteY15" fmla="*/ 2516669 h 2516669"/>
                      <a:gd name="connsiteX16" fmla="*/ 1009746 w 3122926"/>
                      <a:gd name="connsiteY16" fmla="*/ 2516669 h 2516669"/>
                      <a:gd name="connsiteX17" fmla="*/ 458029 w 3122926"/>
                      <a:gd name="connsiteY17" fmla="*/ 2516669 h 2516669"/>
                      <a:gd name="connsiteX18" fmla="*/ 0 w 3122926"/>
                      <a:gd name="connsiteY18" fmla="*/ 2516669 h 2516669"/>
                      <a:gd name="connsiteX19" fmla="*/ 0 w 3122926"/>
                      <a:gd name="connsiteY19" fmla="*/ 2147557 h 2516669"/>
                      <a:gd name="connsiteX20" fmla="*/ 0 w 3122926"/>
                      <a:gd name="connsiteY20" fmla="*/ 1702945 h 2516669"/>
                      <a:gd name="connsiteX21" fmla="*/ 0 w 3122926"/>
                      <a:gd name="connsiteY21" fmla="*/ 1308667 h 2516669"/>
                      <a:gd name="connsiteX22" fmla="*/ 0 w 3122926"/>
                      <a:gd name="connsiteY22" fmla="*/ 939556 h 2516669"/>
                      <a:gd name="connsiteX23" fmla="*/ 0 w 3122926"/>
                      <a:gd name="connsiteY23" fmla="*/ 520111 h 2516669"/>
                      <a:gd name="connsiteX24" fmla="*/ 0 w 3122926"/>
                      <a:gd name="connsiteY24" fmla="*/ 0 h 2516669"/>
                      <a:gd name="connsiteX0" fmla="*/ 0 w 3122926"/>
                      <a:gd name="connsiteY0" fmla="*/ 0 h 2516669"/>
                      <a:gd name="connsiteX1" fmla="*/ 551716 w 3122926"/>
                      <a:gd name="connsiteY1" fmla="*/ 0 h 2516669"/>
                      <a:gd name="connsiteX2" fmla="*/ 1040975 w 3122926"/>
                      <a:gd name="connsiteY2" fmla="*/ 0 h 2516669"/>
                      <a:gd name="connsiteX3" fmla="*/ 1499004 w 3122926"/>
                      <a:gd name="connsiteY3" fmla="*/ 0 h 2516669"/>
                      <a:gd name="connsiteX4" fmla="*/ 1957033 w 3122926"/>
                      <a:gd name="connsiteY4" fmla="*/ 0 h 2516669"/>
                      <a:gd name="connsiteX5" fmla="*/ 2477521 w 3122926"/>
                      <a:gd name="connsiteY5" fmla="*/ 0 h 2516669"/>
                      <a:gd name="connsiteX6" fmla="*/ 3122926 w 3122926"/>
                      <a:gd name="connsiteY6" fmla="*/ 0 h 2516669"/>
                      <a:gd name="connsiteX7" fmla="*/ 3122926 w 3122926"/>
                      <a:gd name="connsiteY7" fmla="*/ 444611 h 2516669"/>
                      <a:gd name="connsiteX8" fmla="*/ 3122926 w 3122926"/>
                      <a:gd name="connsiteY8" fmla="*/ 788555 h 2516669"/>
                      <a:gd name="connsiteX9" fmla="*/ 3122926 w 3122926"/>
                      <a:gd name="connsiteY9" fmla="*/ 1132501 h 2516669"/>
                      <a:gd name="connsiteX10" fmla="*/ 3122926 w 3122926"/>
                      <a:gd name="connsiteY10" fmla="*/ 1577112 h 2516669"/>
                      <a:gd name="connsiteX11" fmla="*/ 3122926 w 3122926"/>
                      <a:gd name="connsiteY11" fmla="*/ 1971390 h 2516669"/>
                      <a:gd name="connsiteX12" fmla="*/ 3122926 w 3122926"/>
                      <a:gd name="connsiteY12" fmla="*/ 2516669 h 2516669"/>
                      <a:gd name="connsiteX13" fmla="*/ 2602438 w 3122926"/>
                      <a:gd name="connsiteY13" fmla="*/ 2516669 h 2516669"/>
                      <a:gd name="connsiteX14" fmla="*/ 2113179 w 3122926"/>
                      <a:gd name="connsiteY14" fmla="*/ 2516669 h 2516669"/>
                      <a:gd name="connsiteX15" fmla="*/ 1686380 w 3122926"/>
                      <a:gd name="connsiteY15" fmla="*/ 2516669 h 2516669"/>
                      <a:gd name="connsiteX16" fmla="*/ 1134663 w 3122926"/>
                      <a:gd name="connsiteY16" fmla="*/ 2516669 h 2516669"/>
                      <a:gd name="connsiteX17" fmla="*/ 614175 w 3122926"/>
                      <a:gd name="connsiteY17" fmla="*/ 2516669 h 2516669"/>
                      <a:gd name="connsiteX18" fmla="*/ 0 w 3122926"/>
                      <a:gd name="connsiteY18" fmla="*/ 2516669 h 2516669"/>
                      <a:gd name="connsiteX19" fmla="*/ 0 w 3122926"/>
                      <a:gd name="connsiteY19" fmla="*/ 2172724 h 2516669"/>
                      <a:gd name="connsiteX20" fmla="*/ 0 w 3122926"/>
                      <a:gd name="connsiteY20" fmla="*/ 1728113 h 2516669"/>
                      <a:gd name="connsiteX21" fmla="*/ 0 w 3122926"/>
                      <a:gd name="connsiteY21" fmla="*/ 1384167 h 2516669"/>
                      <a:gd name="connsiteX22" fmla="*/ 0 w 3122926"/>
                      <a:gd name="connsiteY22" fmla="*/ 914389 h 2516669"/>
                      <a:gd name="connsiteX23" fmla="*/ 0 w 3122926"/>
                      <a:gd name="connsiteY23" fmla="*/ 570445 h 2516669"/>
                      <a:gd name="connsiteX24" fmla="*/ 0 w 3122926"/>
                      <a:gd name="connsiteY24" fmla="*/ 0 h 251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22926" h="2516669" fill="none" extrusionOk="0">
                        <a:moveTo>
                          <a:pt x="0" y="0"/>
                        </a:moveTo>
                        <a:cubicBezTo>
                          <a:pt x="263469" y="-51626"/>
                          <a:pt x="291699" y="42351"/>
                          <a:pt x="551716" y="0"/>
                        </a:cubicBezTo>
                        <a:cubicBezTo>
                          <a:pt x="746684" y="-25938"/>
                          <a:pt x="807529" y="13946"/>
                          <a:pt x="1040975" y="0"/>
                        </a:cubicBezTo>
                        <a:cubicBezTo>
                          <a:pt x="1239689" y="-17651"/>
                          <a:pt x="1289652" y="37241"/>
                          <a:pt x="1499004" y="0"/>
                        </a:cubicBezTo>
                        <a:cubicBezTo>
                          <a:pt x="1663777" y="-59521"/>
                          <a:pt x="1828374" y="96626"/>
                          <a:pt x="1957033" y="0"/>
                        </a:cubicBezTo>
                        <a:cubicBezTo>
                          <a:pt x="2062825" y="-64350"/>
                          <a:pt x="2303768" y="49007"/>
                          <a:pt x="2477521" y="0"/>
                        </a:cubicBezTo>
                        <a:cubicBezTo>
                          <a:pt x="2621328" y="29096"/>
                          <a:pt x="2986319" y="-13335"/>
                          <a:pt x="3122926" y="0"/>
                        </a:cubicBezTo>
                        <a:cubicBezTo>
                          <a:pt x="3177775" y="41414"/>
                          <a:pt x="3132564" y="341534"/>
                          <a:pt x="3122926" y="444611"/>
                        </a:cubicBezTo>
                        <a:cubicBezTo>
                          <a:pt x="3145923" y="606328"/>
                          <a:pt x="3067983" y="694658"/>
                          <a:pt x="3122926" y="788555"/>
                        </a:cubicBezTo>
                        <a:cubicBezTo>
                          <a:pt x="3181008" y="860737"/>
                          <a:pt x="3072738" y="1024450"/>
                          <a:pt x="3122926" y="1132501"/>
                        </a:cubicBezTo>
                        <a:cubicBezTo>
                          <a:pt x="3127770" y="1284242"/>
                          <a:pt x="3082939" y="1449305"/>
                          <a:pt x="3122926" y="1577112"/>
                        </a:cubicBezTo>
                        <a:cubicBezTo>
                          <a:pt x="3148444" y="1669533"/>
                          <a:pt x="3066516" y="1844054"/>
                          <a:pt x="3122926" y="1971390"/>
                        </a:cubicBezTo>
                        <a:cubicBezTo>
                          <a:pt x="3189025" y="2181053"/>
                          <a:pt x="3044676" y="2308175"/>
                          <a:pt x="3122926" y="2516669"/>
                        </a:cubicBezTo>
                        <a:cubicBezTo>
                          <a:pt x="3024136" y="2546065"/>
                          <a:pt x="2743418" y="2466338"/>
                          <a:pt x="2602438" y="2516669"/>
                        </a:cubicBezTo>
                        <a:cubicBezTo>
                          <a:pt x="2471062" y="2579769"/>
                          <a:pt x="2199371" y="2436065"/>
                          <a:pt x="2113179" y="2516669"/>
                        </a:cubicBezTo>
                        <a:cubicBezTo>
                          <a:pt x="1965529" y="2574140"/>
                          <a:pt x="1807822" y="2522230"/>
                          <a:pt x="1686380" y="2516669"/>
                        </a:cubicBezTo>
                        <a:cubicBezTo>
                          <a:pt x="1607942" y="2581714"/>
                          <a:pt x="1343392" y="2517554"/>
                          <a:pt x="1134663" y="2516669"/>
                        </a:cubicBezTo>
                        <a:cubicBezTo>
                          <a:pt x="990322" y="2571957"/>
                          <a:pt x="711683" y="2531420"/>
                          <a:pt x="614175" y="2516669"/>
                        </a:cubicBezTo>
                        <a:cubicBezTo>
                          <a:pt x="504790" y="2509838"/>
                          <a:pt x="171644" y="2515406"/>
                          <a:pt x="0" y="2516669"/>
                        </a:cubicBezTo>
                        <a:cubicBezTo>
                          <a:pt x="-36955" y="2359251"/>
                          <a:pt x="40684" y="2288425"/>
                          <a:pt x="0" y="2172724"/>
                        </a:cubicBezTo>
                        <a:cubicBezTo>
                          <a:pt x="45591" y="2005108"/>
                          <a:pt x="32308" y="1857262"/>
                          <a:pt x="0" y="1728113"/>
                        </a:cubicBezTo>
                        <a:cubicBezTo>
                          <a:pt x="-15303" y="1581974"/>
                          <a:pt x="54721" y="1539871"/>
                          <a:pt x="0" y="1384167"/>
                        </a:cubicBezTo>
                        <a:cubicBezTo>
                          <a:pt x="-12993" y="1240295"/>
                          <a:pt x="31353" y="1056973"/>
                          <a:pt x="0" y="914389"/>
                        </a:cubicBezTo>
                        <a:cubicBezTo>
                          <a:pt x="-45415" y="840453"/>
                          <a:pt x="20605" y="750605"/>
                          <a:pt x="0" y="570445"/>
                        </a:cubicBezTo>
                        <a:cubicBezTo>
                          <a:pt x="-23228" y="468519"/>
                          <a:pt x="-10704" y="125479"/>
                          <a:pt x="0" y="0"/>
                        </a:cubicBezTo>
                        <a:close/>
                      </a:path>
                      <a:path w="3122926" h="2516669" stroke="0" extrusionOk="0">
                        <a:moveTo>
                          <a:pt x="0" y="0"/>
                        </a:moveTo>
                        <a:cubicBezTo>
                          <a:pt x="170190" y="-38371"/>
                          <a:pt x="380713" y="28504"/>
                          <a:pt x="489258" y="0"/>
                        </a:cubicBezTo>
                        <a:cubicBezTo>
                          <a:pt x="689948" y="-21992"/>
                          <a:pt x="805514" y="-44231"/>
                          <a:pt x="1040975" y="0"/>
                        </a:cubicBezTo>
                        <a:cubicBezTo>
                          <a:pt x="1287624" y="-20176"/>
                          <a:pt x="1299528" y="-804"/>
                          <a:pt x="1467775" y="0"/>
                        </a:cubicBezTo>
                        <a:cubicBezTo>
                          <a:pt x="1647411" y="-31343"/>
                          <a:pt x="1804800" y="55539"/>
                          <a:pt x="1988262" y="0"/>
                        </a:cubicBezTo>
                        <a:cubicBezTo>
                          <a:pt x="2147899" y="-78125"/>
                          <a:pt x="2335268" y="24405"/>
                          <a:pt x="2415062" y="0"/>
                        </a:cubicBezTo>
                        <a:cubicBezTo>
                          <a:pt x="2568031" y="-79216"/>
                          <a:pt x="2836739" y="71252"/>
                          <a:pt x="3122926" y="0"/>
                        </a:cubicBezTo>
                        <a:cubicBezTo>
                          <a:pt x="3228001" y="41466"/>
                          <a:pt x="3014602" y="273629"/>
                          <a:pt x="3122926" y="469778"/>
                        </a:cubicBezTo>
                        <a:cubicBezTo>
                          <a:pt x="3157502" y="567515"/>
                          <a:pt x="3172622" y="769925"/>
                          <a:pt x="3122926" y="939556"/>
                        </a:cubicBezTo>
                        <a:cubicBezTo>
                          <a:pt x="3122509" y="1125159"/>
                          <a:pt x="3112176" y="1162375"/>
                          <a:pt x="3122926" y="1308667"/>
                        </a:cubicBezTo>
                        <a:cubicBezTo>
                          <a:pt x="3148949" y="1448051"/>
                          <a:pt x="3050661" y="1582890"/>
                          <a:pt x="3122926" y="1702945"/>
                        </a:cubicBezTo>
                        <a:cubicBezTo>
                          <a:pt x="3150291" y="1852746"/>
                          <a:pt x="3121890" y="2012875"/>
                          <a:pt x="3122926" y="2122391"/>
                        </a:cubicBezTo>
                        <a:cubicBezTo>
                          <a:pt x="3120557" y="2244135"/>
                          <a:pt x="3078740" y="2353053"/>
                          <a:pt x="3122926" y="2516669"/>
                        </a:cubicBezTo>
                        <a:cubicBezTo>
                          <a:pt x="2888309" y="2571699"/>
                          <a:pt x="2768841" y="2444574"/>
                          <a:pt x="2539979" y="2516669"/>
                        </a:cubicBezTo>
                        <a:cubicBezTo>
                          <a:pt x="2326606" y="2605649"/>
                          <a:pt x="2258244" y="2537306"/>
                          <a:pt x="1988262" y="2516669"/>
                        </a:cubicBezTo>
                        <a:cubicBezTo>
                          <a:pt x="1726865" y="2521972"/>
                          <a:pt x="1708011" y="2460451"/>
                          <a:pt x="1499004" y="2516669"/>
                        </a:cubicBezTo>
                        <a:cubicBezTo>
                          <a:pt x="1298944" y="2551946"/>
                          <a:pt x="1216816" y="2508242"/>
                          <a:pt x="1009746" y="2516669"/>
                        </a:cubicBezTo>
                        <a:cubicBezTo>
                          <a:pt x="828133" y="2560089"/>
                          <a:pt x="610633" y="2501645"/>
                          <a:pt x="458029" y="2516669"/>
                        </a:cubicBezTo>
                        <a:cubicBezTo>
                          <a:pt x="292652" y="2517422"/>
                          <a:pt x="239534" y="2511064"/>
                          <a:pt x="0" y="2516669"/>
                        </a:cubicBezTo>
                        <a:cubicBezTo>
                          <a:pt x="-42491" y="2462043"/>
                          <a:pt x="3511" y="2244466"/>
                          <a:pt x="0" y="2147557"/>
                        </a:cubicBezTo>
                        <a:cubicBezTo>
                          <a:pt x="23999" y="2004552"/>
                          <a:pt x="52071" y="1870459"/>
                          <a:pt x="0" y="1702945"/>
                        </a:cubicBezTo>
                        <a:cubicBezTo>
                          <a:pt x="-27621" y="1531401"/>
                          <a:pt x="17269" y="1401091"/>
                          <a:pt x="0" y="1308667"/>
                        </a:cubicBezTo>
                        <a:cubicBezTo>
                          <a:pt x="-25601" y="1209576"/>
                          <a:pt x="-21818" y="1022072"/>
                          <a:pt x="0" y="939556"/>
                        </a:cubicBezTo>
                        <a:cubicBezTo>
                          <a:pt x="-25003" y="829243"/>
                          <a:pt x="72391" y="611098"/>
                          <a:pt x="0" y="520111"/>
                        </a:cubicBezTo>
                        <a:cubicBezTo>
                          <a:pt x="15464" y="400888"/>
                          <a:pt x="40776" y="101973"/>
                          <a:pt x="0" y="0"/>
                        </a:cubicBezTo>
                        <a:close/>
                      </a:path>
                      <a:path w="3122926" h="2516669" fill="none" stroke="0" extrusionOk="0">
                        <a:moveTo>
                          <a:pt x="0" y="0"/>
                        </a:moveTo>
                        <a:cubicBezTo>
                          <a:pt x="267782" y="-34476"/>
                          <a:pt x="314145" y="8362"/>
                          <a:pt x="551716" y="0"/>
                        </a:cubicBezTo>
                        <a:cubicBezTo>
                          <a:pt x="772909" y="-10103"/>
                          <a:pt x="795783" y="42317"/>
                          <a:pt x="1040975" y="0"/>
                        </a:cubicBezTo>
                        <a:cubicBezTo>
                          <a:pt x="1277680" y="-19976"/>
                          <a:pt x="1296104" y="48466"/>
                          <a:pt x="1499004" y="0"/>
                        </a:cubicBezTo>
                        <a:cubicBezTo>
                          <a:pt x="1697227" y="-74543"/>
                          <a:pt x="1835975" y="33866"/>
                          <a:pt x="1957033" y="0"/>
                        </a:cubicBezTo>
                        <a:cubicBezTo>
                          <a:pt x="2073327" y="-39202"/>
                          <a:pt x="2315913" y="-1764"/>
                          <a:pt x="2477521" y="0"/>
                        </a:cubicBezTo>
                        <a:cubicBezTo>
                          <a:pt x="2559280" y="19625"/>
                          <a:pt x="2988313" y="-9707"/>
                          <a:pt x="3122926" y="0"/>
                        </a:cubicBezTo>
                        <a:cubicBezTo>
                          <a:pt x="3195315" y="91703"/>
                          <a:pt x="3104153" y="322171"/>
                          <a:pt x="3122926" y="444611"/>
                        </a:cubicBezTo>
                        <a:cubicBezTo>
                          <a:pt x="3088524" y="607711"/>
                          <a:pt x="3074505" y="701152"/>
                          <a:pt x="3122926" y="788555"/>
                        </a:cubicBezTo>
                        <a:cubicBezTo>
                          <a:pt x="3173795" y="864247"/>
                          <a:pt x="3087316" y="1043938"/>
                          <a:pt x="3122926" y="1132501"/>
                        </a:cubicBezTo>
                        <a:cubicBezTo>
                          <a:pt x="3139121" y="1239317"/>
                          <a:pt x="3037691" y="1480514"/>
                          <a:pt x="3122926" y="1577112"/>
                        </a:cubicBezTo>
                        <a:cubicBezTo>
                          <a:pt x="3155959" y="1707578"/>
                          <a:pt x="3103426" y="1810492"/>
                          <a:pt x="3122926" y="1971390"/>
                        </a:cubicBezTo>
                        <a:cubicBezTo>
                          <a:pt x="3162204" y="2079350"/>
                          <a:pt x="3077974" y="2302550"/>
                          <a:pt x="3122926" y="2516669"/>
                        </a:cubicBezTo>
                        <a:cubicBezTo>
                          <a:pt x="2956969" y="2496797"/>
                          <a:pt x="2704229" y="2498425"/>
                          <a:pt x="2602438" y="2516669"/>
                        </a:cubicBezTo>
                        <a:cubicBezTo>
                          <a:pt x="2468382" y="2540060"/>
                          <a:pt x="2220403" y="2464175"/>
                          <a:pt x="2113179" y="2516669"/>
                        </a:cubicBezTo>
                        <a:cubicBezTo>
                          <a:pt x="1998789" y="2545358"/>
                          <a:pt x="1795323" y="2519388"/>
                          <a:pt x="1686380" y="2516669"/>
                        </a:cubicBezTo>
                        <a:cubicBezTo>
                          <a:pt x="1527381" y="2501247"/>
                          <a:pt x="1303936" y="2495659"/>
                          <a:pt x="1134663" y="2516669"/>
                        </a:cubicBezTo>
                        <a:cubicBezTo>
                          <a:pt x="975686" y="2522661"/>
                          <a:pt x="721738" y="2528679"/>
                          <a:pt x="614175" y="2516669"/>
                        </a:cubicBezTo>
                        <a:cubicBezTo>
                          <a:pt x="458788" y="2495702"/>
                          <a:pt x="191047" y="2474162"/>
                          <a:pt x="0" y="2516669"/>
                        </a:cubicBezTo>
                        <a:cubicBezTo>
                          <a:pt x="-33250" y="2364742"/>
                          <a:pt x="-10630" y="2295463"/>
                          <a:pt x="0" y="2172724"/>
                        </a:cubicBezTo>
                        <a:cubicBezTo>
                          <a:pt x="5323" y="2070075"/>
                          <a:pt x="41157" y="1791829"/>
                          <a:pt x="0" y="1728113"/>
                        </a:cubicBezTo>
                        <a:cubicBezTo>
                          <a:pt x="-24242" y="1609405"/>
                          <a:pt x="34086" y="1488814"/>
                          <a:pt x="0" y="1384167"/>
                        </a:cubicBezTo>
                        <a:cubicBezTo>
                          <a:pt x="-50718" y="1241078"/>
                          <a:pt x="7701" y="1016613"/>
                          <a:pt x="0" y="914389"/>
                        </a:cubicBezTo>
                        <a:cubicBezTo>
                          <a:pt x="-61651" y="770797"/>
                          <a:pt x="8859" y="692890"/>
                          <a:pt x="0" y="570445"/>
                        </a:cubicBezTo>
                        <a:cubicBezTo>
                          <a:pt x="-24067" y="481997"/>
                          <a:pt x="91804" y="127504"/>
                          <a:pt x="0" y="0"/>
                        </a:cubicBezTo>
                        <a:close/>
                      </a:path>
                      <a:path w="3122926" h="2516669" fill="none" stroke="0" extrusionOk="0">
                        <a:moveTo>
                          <a:pt x="0" y="0"/>
                        </a:moveTo>
                        <a:cubicBezTo>
                          <a:pt x="269495" y="-25645"/>
                          <a:pt x="293052" y="17569"/>
                          <a:pt x="551716" y="0"/>
                        </a:cubicBezTo>
                        <a:cubicBezTo>
                          <a:pt x="758368" y="-25729"/>
                          <a:pt x="798574" y="19627"/>
                          <a:pt x="1040975" y="0"/>
                        </a:cubicBezTo>
                        <a:cubicBezTo>
                          <a:pt x="1270765" y="-19248"/>
                          <a:pt x="1297440" y="36623"/>
                          <a:pt x="1499004" y="0"/>
                        </a:cubicBezTo>
                        <a:cubicBezTo>
                          <a:pt x="1657832" y="-50780"/>
                          <a:pt x="1835156" y="64857"/>
                          <a:pt x="1957033" y="0"/>
                        </a:cubicBezTo>
                        <a:cubicBezTo>
                          <a:pt x="2038338" y="-24939"/>
                          <a:pt x="2318994" y="-2293"/>
                          <a:pt x="2477521" y="0"/>
                        </a:cubicBezTo>
                        <a:cubicBezTo>
                          <a:pt x="2604683" y="10686"/>
                          <a:pt x="2985206" y="-30720"/>
                          <a:pt x="3122926" y="0"/>
                        </a:cubicBezTo>
                        <a:cubicBezTo>
                          <a:pt x="3183499" y="60347"/>
                          <a:pt x="3114264" y="351574"/>
                          <a:pt x="3122926" y="444611"/>
                        </a:cubicBezTo>
                        <a:cubicBezTo>
                          <a:pt x="3138516" y="605431"/>
                          <a:pt x="3050217" y="701319"/>
                          <a:pt x="3122926" y="788555"/>
                        </a:cubicBezTo>
                        <a:cubicBezTo>
                          <a:pt x="3203046" y="846953"/>
                          <a:pt x="3101202" y="1035498"/>
                          <a:pt x="3122926" y="1132501"/>
                        </a:cubicBezTo>
                        <a:cubicBezTo>
                          <a:pt x="3129376" y="1263801"/>
                          <a:pt x="3072168" y="1464452"/>
                          <a:pt x="3122926" y="1577112"/>
                        </a:cubicBezTo>
                        <a:cubicBezTo>
                          <a:pt x="3161754" y="1660058"/>
                          <a:pt x="3087276" y="1807517"/>
                          <a:pt x="3122926" y="1971390"/>
                        </a:cubicBezTo>
                        <a:cubicBezTo>
                          <a:pt x="3180419" y="2138359"/>
                          <a:pt x="3070267" y="2318257"/>
                          <a:pt x="3122926" y="2516669"/>
                        </a:cubicBezTo>
                        <a:cubicBezTo>
                          <a:pt x="2998913" y="2522227"/>
                          <a:pt x="2714689" y="2500635"/>
                          <a:pt x="2602438" y="2516669"/>
                        </a:cubicBezTo>
                        <a:cubicBezTo>
                          <a:pt x="2460787" y="2562093"/>
                          <a:pt x="2208354" y="2439841"/>
                          <a:pt x="2113179" y="2516669"/>
                        </a:cubicBezTo>
                        <a:cubicBezTo>
                          <a:pt x="1941760" y="2547711"/>
                          <a:pt x="1796141" y="2510845"/>
                          <a:pt x="1686380" y="2516669"/>
                        </a:cubicBezTo>
                        <a:cubicBezTo>
                          <a:pt x="1570749" y="2552612"/>
                          <a:pt x="1329894" y="2489921"/>
                          <a:pt x="1134663" y="2516669"/>
                        </a:cubicBezTo>
                        <a:cubicBezTo>
                          <a:pt x="986045" y="2546485"/>
                          <a:pt x="705301" y="2539739"/>
                          <a:pt x="614175" y="2516669"/>
                        </a:cubicBezTo>
                        <a:cubicBezTo>
                          <a:pt x="469060" y="2565488"/>
                          <a:pt x="202658" y="2436721"/>
                          <a:pt x="0" y="2516669"/>
                        </a:cubicBezTo>
                        <a:cubicBezTo>
                          <a:pt x="-31393" y="2367505"/>
                          <a:pt x="6065" y="2277104"/>
                          <a:pt x="0" y="2172724"/>
                        </a:cubicBezTo>
                        <a:cubicBezTo>
                          <a:pt x="47851" y="2035674"/>
                          <a:pt x="27894" y="1822167"/>
                          <a:pt x="0" y="1728113"/>
                        </a:cubicBezTo>
                        <a:cubicBezTo>
                          <a:pt x="-26627" y="1569505"/>
                          <a:pt x="47884" y="1530462"/>
                          <a:pt x="0" y="1384167"/>
                        </a:cubicBezTo>
                        <a:cubicBezTo>
                          <a:pt x="-10328" y="1248273"/>
                          <a:pt x="39261" y="1013497"/>
                          <a:pt x="0" y="914389"/>
                        </a:cubicBezTo>
                        <a:cubicBezTo>
                          <a:pt x="-59917" y="803569"/>
                          <a:pt x="6810" y="719611"/>
                          <a:pt x="0" y="570445"/>
                        </a:cubicBezTo>
                        <a:cubicBezTo>
                          <a:pt x="-20925" y="473549"/>
                          <a:pt x="28975" y="143156"/>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 name="Rectangle 3">
            <a:extLst>
              <a:ext uri="{FF2B5EF4-FFF2-40B4-BE49-F238E27FC236}">
                <a16:creationId xmlns:a16="http://schemas.microsoft.com/office/drawing/2014/main" id="{39835F86-8398-6B92-3A6A-80216C49A772}"/>
              </a:ext>
            </a:extLst>
          </p:cNvPr>
          <p:cNvSpPr/>
          <p:nvPr/>
        </p:nvSpPr>
        <p:spPr>
          <a:xfrm>
            <a:off x="468137" y="5977737"/>
            <a:ext cx="2977067" cy="2408854"/>
          </a:xfrm>
          <a:custGeom>
            <a:avLst/>
            <a:gdLst>
              <a:gd name="connsiteX0" fmla="*/ 0 w 2977067"/>
              <a:gd name="connsiteY0" fmla="*/ 0 h 2408854"/>
              <a:gd name="connsiteX1" fmla="*/ 496177 w 2977067"/>
              <a:gd name="connsiteY1" fmla="*/ 0 h 2408854"/>
              <a:gd name="connsiteX2" fmla="*/ 962584 w 2977067"/>
              <a:gd name="connsiteY2" fmla="*/ 0 h 2408854"/>
              <a:gd name="connsiteX3" fmla="*/ 1488533 w 2977067"/>
              <a:gd name="connsiteY3" fmla="*/ 0 h 2408854"/>
              <a:gd name="connsiteX4" fmla="*/ 1954940 w 2977067"/>
              <a:gd name="connsiteY4" fmla="*/ 0 h 2408854"/>
              <a:gd name="connsiteX5" fmla="*/ 2391577 w 2977067"/>
              <a:gd name="connsiteY5" fmla="*/ 0 h 2408854"/>
              <a:gd name="connsiteX6" fmla="*/ 2977067 w 2977067"/>
              <a:gd name="connsiteY6" fmla="*/ 0 h 2408854"/>
              <a:gd name="connsiteX7" fmla="*/ 2977067 w 2977067"/>
              <a:gd name="connsiteY7" fmla="*/ 481770 h 2408854"/>
              <a:gd name="connsiteX8" fmla="*/ 2977067 w 2977067"/>
              <a:gd name="connsiteY8" fmla="*/ 1011718 h 2408854"/>
              <a:gd name="connsiteX9" fmla="*/ 2977067 w 2977067"/>
              <a:gd name="connsiteY9" fmla="*/ 1493489 h 2408854"/>
              <a:gd name="connsiteX10" fmla="*/ 2977067 w 2977067"/>
              <a:gd name="connsiteY10" fmla="*/ 1902994 h 2408854"/>
              <a:gd name="connsiteX11" fmla="*/ 2977067 w 2977067"/>
              <a:gd name="connsiteY11" fmla="*/ 2408854 h 2408854"/>
              <a:gd name="connsiteX12" fmla="*/ 2451118 w 2977067"/>
              <a:gd name="connsiteY12" fmla="*/ 2408854 h 2408854"/>
              <a:gd name="connsiteX13" fmla="*/ 2044252 w 2977067"/>
              <a:gd name="connsiteY13" fmla="*/ 2408854 h 2408854"/>
              <a:gd name="connsiteX14" fmla="*/ 1518304 w 2977067"/>
              <a:gd name="connsiteY14" fmla="*/ 2408854 h 2408854"/>
              <a:gd name="connsiteX15" fmla="*/ 1051896 w 2977067"/>
              <a:gd name="connsiteY15" fmla="*/ 2408854 h 2408854"/>
              <a:gd name="connsiteX16" fmla="*/ 585489 w 2977067"/>
              <a:gd name="connsiteY16" fmla="*/ 2408854 h 2408854"/>
              <a:gd name="connsiteX17" fmla="*/ 0 w 2977067"/>
              <a:gd name="connsiteY17" fmla="*/ 2408854 h 2408854"/>
              <a:gd name="connsiteX18" fmla="*/ 0 w 2977067"/>
              <a:gd name="connsiteY18" fmla="*/ 1902994 h 2408854"/>
              <a:gd name="connsiteX19" fmla="*/ 0 w 2977067"/>
              <a:gd name="connsiteY19" fmla="*/ 1397135 h 2408854"/>
              <a:gd name="connsiteX20" fmla="*/ 0 w 2977067"/>
              <a:gd name="connsiteY20" fmla="*/ 915364 h 2408854"/>
              <a:gd name="connsiteX21" fmla="*/ 0 w 2977067"/>
              <a:gd name="connsiteY21" fmla="*/ 481770 h 2408854"/>
              <a:gd name="connsiteX22" fmla="*/ 0 w 2977067"/>
              <a:gd name="connsiteY22" fmla="*/ 0 h 2408854"/>
              <a:gd name="connsiteX0" fmla="*/ 0 w 2977067"/>
              <a:gd name="connsiteY0" fmla="*/ 0 h 2408854"/>
              <a:gd name="connsiteX1" fmla="*/ 466407 w 2977067"/>
              <a:gd name="connsiteY1" fmla="*/ 0 h 2408854"/>
              <a:gd name="connsiteX2" fmla="*/ 992355 w 2977067"/>
              <a:gd name="connsiteY2" fmla="*/ 0 h 2408854"/>
              <a:gd name="connsiteX3" fmla="*/ 1399221 w 2977067"/>
              <a:gd name="connsiteY3" fmla="*/ 0 h 2408854"/>
              <a:gd name="connsiteX4" fmla="*/ 1895399 w 2977067"/>
              <a:gd name="connsiteY4" fmla="*/ 0 h 2408854"/>
              <a:gd name="connsiteX5" fmla="*/ 2302265 w 2977067"/>
              <a:gd name="connsiteY5" fmla="*/ 0 h 2408854"/>
              <a:gd name="connsiteX6" fmla="*/ 2977067 w 2977067"/>
              <a:gd name="connsiteY6" fmla="*/ 0 h 2408854"/>
              <a:gd name="connsiteX7" fmla="*/ 2977067 w 2977067"/>
              <a:gd name="connsiteY7" fmla="*/ 529947 h 2408854"/>
              <a:gd name="connsiteX8" fmla="*/ 2977067 w 2977067"/>
              <a:gd name="connsiteY8" fmla="*/ 1059895 h 2408854"/>
              <a:gd name="connsiteX9" fmla="*/ 2977067 w 2977067"/>
              <a:gd name="connsiteY9" fmla="*/ 1493489 h 2408854"/>
              <a:gd name="connsiteX10" fmla="*/ 2977067 w 2977067"/>
              <a:gd name="connsiteY10" fmla="*/ 1951171 h 2408854"/>
              <a:gd name="connsiteX11" fmla="*/ 2977067 w 2977067"/>
              <a:gd name="connsiteY11" fmla="*/ 2408854 h 2408854"/>
              <a:gd name="connsiteX12" fmla="*/ 2451118 w 2977067"/>
              <a:gd name="connsiteY12" fmla="*/ 2408854 h 2408854"/>
              <a:gd name="connsiteX13" fmla="*/ 1984711 w 2977067"/>
              <a:gd name="connsiteY13" fmla="*/ 2408854 h 2408854"/>
              <a:gd name="connsiteX14" fmla="*/ 1458762 w 2977067"/>
              <a:gd name="connsiteY14" fmla="*/ 2408854 h 2408854"/>
              <a:gd name="connsiteX15" fmla="*/ 992355 w 2977067"/>
              <a:gd name="connsiteY15" fmla="*/ 2408854 h 2408854"/>
              <a:gd name="connsiteX16" fmla="*/ 525948 w 2977067"/>
              <a:gd name="connsiteY16" fmla="*/ 2408854 h 2408854"/>
              <a:gd name="connsiteX17" fmla="*/ 0 w 2977067"/>
              <a:gd name="connsiteY17" fmla="*/ 2408854 h 2408854"/>
              <a:gd name="connsiteX18" fmla="*/ 0 w 2977067"/>
              <a:gd name="connsiteY18" fmla="*/ 1975260 h 2408854"/>
              <a:gd name="connsiteX19" fmla="*/ 0 w 2977067"/>
              <a:gd name="connsiteY19" fmla="*/ 1517578 h 2408854"/>
              <a:gd name="connsiteX20" fmla="*/ 0 w 2977067"/>
              <a:gd name="connsiteY20" fmla="*/ 1011718 h 2408854"/>
              <a:gd name="connsiteX21" fmla="*/ 0 w 2977067"/>
              <a:gd name="connsiteY21" fmla="*/ 554036 h 2408854"/>
              <a:gd name="connsiteX22" fmla="*/ 0 w 2977067"/>
              <a:gd name="connsiteY22" fmla="*/ 0 h 2408854"/>
              <a:gd name="connsiteX0" fmla="*/ 0 w 2977067"/>
              <a:gd name="connsiteY0" fmla="*/ 0 h 2408854"/>
              <a:gd name="connsiteX1" fmla="*/ 496177 w 2977067"/>
              <a:gd name="connsiteY1" fmla="*/ 0 h 2408854"/>
              <a:gd name="connsiteX2" fmla="*/ 962584 w 2977067"/>
              <a:gd name="connsiteY2" fmla="*/ 0 h 2408854"/>
              <a:gd name="connsiteX3" fmla="*/ 1488533 w 2977067"/>
              <a:gd name="connsiteY3" fmla="*/ 0 h 2408854"/>
              <a:gd name="connsiteX4" fmla="*/ 1954940 w 2977067"/>
              <a:gd name="connsiteY4" fmla="*/ 0 h 2408854"/>
              <a:gd name="connsiteX5" fmla="*/ 2391577 w 2977067"/>
              <a:gd name="connsiteY5" fmla="*/ 0 h 2408854"/>
              <a:gd name="connsiteX6" fmla="*/ 2977067 w 2977067"/>
              <a:gd name="connsiteY6" fmla="*/ 0 h 2408854"/>
              <a:gd name="connsiteX7" fmla="*/ 2977067 w 2977067"/>
              <a:gd name="connsiteY7" fmla="*/ 481770 h 2408854"/>
              <a:gd name="connsiteX8" fmla="*/ 2977067 w 2977067"/>
              <a:gd name="connsiteY8" fmla="*/ 1011718 h 2408854"/>
              <a:gd name="connsiteX9" fmla="*/ 2977067 w 2977067"/>
              <a:gd name="connsiteY9" fmla="*/ 1493489 h 2408854"/>
              <a:gd name="connsiteX10" fmla="*/ 2977067 w 2977067"/>
              <a:gd name="connsiteY10" fmla="*/ 1902994 h 2408854"/>
              <a:gd name="connsiteX11" fmla="*/ 2977067 w 2977067"/>
              <a:gd name="connsiteY11" fmla="*/ 2408854 h 2408854"/>
              <a:gd name="connsiteX12" fmla="*/ 2451118 w 2977067"/>
              <a:gd name="connsiteY12" fmla="*/ 2408854 h 2408854"/>
              <a:gd name="connsiteX13" fmla="*/ 2044252 w 2977067"/>
              <a:gd name="connsiteY13" fmla="*/ 2408854 h 2408854"/>
              <a:gd name="connsiteX14" fmla="*/ 1518304 w 2977067"/>
              <a:gd name="connsiteY14" fmla="*/ 2408854 h 2408854"/>
              <a:gd name="connsiteX15" fmla="*/ 1051896 w 2977067"/>
              <a:gd name="connsiteY15" fmla="*/ 2408854 h 2408854"/>
              <a:gd name="connsiteX16" fmla="*/ 585489 w 2977067"/>
              <a:gd name="connsiteY16" fmla="*/ 2408854 h 2408854"/>
              <a:gd name="connsiteX17" fmla="*/ 0 w 2977067"/>
              <a:gd name="connsiteY17" fmla="*/ 2408854 h 2408854"/>
              <a:gd name="connsiteX18" fmla="*/ 0 w 2977067"/>
              <a:gd name="connsiteY18" fmla="*/ 1902994 h 2408854"/>
              <a:gd name="connsiteX19" fmla="*/ 0 w 2977067"/>
              <a:gd name="connsiteY19" fmla="*/ 1397135 h 2408854"/>
              <a:gd name="connsiteX20" fmla="*/ 0 w 2977067"/>
              <a:gd name="connsiteY20" fmla="*/ 915364 h 2408854"/>
              <a:gd name="connsiteX21" fmla="*/ 0 w 2977067"/>
              <a:gd name="connsiteY21" fmla="*/ 481770 h 2408854"/>
              <a:gd name="connsiteX22" fmla="*/ 0 w 2977067"/>
              <a:gd name="connsiteY22" fmla="*/ 0 h 2408854"/>
              <a:gd name="connsiteX0" fmla="*/ 0 w 2977067"/>
              <a:gd name="connsiteY0" fmla="*/ 0 h 2408854"/>
              <a:gd name="connsiteX1" fmla="*/ 496177 w 2977067"/>
              <a:gd name="connsiteY1" fmla="*/ 0 h 2408854"/>
              <a:gd name="connsiteX2" fmla="*/ 962584 w 2977067"/>
              <a:gd name="connsiteY2" fmla="*/ 0 h 2408854"/>
              <a:gd name="connsiteX3" fmla="*/ 1488533 w 2977067"/>
              <a:gd name="connsiteY3" fmla="*/ 0 h 2408854"/>
              <a:gd name="connsiteX4" fmla="*/ 1954940 w 2977067"/>
              <a:gd name="connsiteY4" fmla="*/ 0 h 2408854"/>
              <a:gd name="connsiteX5" fmla="*/ 2391577 w 2977067"/>
              <a:gd name="connsiteY5" fmla="*/ 0 h 2408854"/>
              <a:gd name="connsiteX6" fmla="*/ 2977067 w 2977067"/>
              <a:gd name="connsiteY6" fmla="*/ 0 h 2408854"/>
              <a:gd name="connsiteX7" fmla="*/ 2977067 w 2977067"/>
              <a:gd name="connsiteY7" fmla="*/ 481770 h 2408854"/>
              <a:gd name="connsiteX8" fmla="*/ 2977067 w 2977067"/>
              <a:gd name="connsiteY8" fmla="*/ 1011718 h 2408854"/>
              <a:gd name="connsiteX9" fmla="*/ 2977067 w 2977067"/>
              <a:gd name="connsiteY9" fmla="*/ 1493489 h 2408854"/>
              <a:gd name="connsiteX10" fmla="*/ 2977067 w 2977067"/>
              <a:gd name="connsiteY10" fmla="*/ 1902994 h 2408854"/>
              <a:gd name="connsiteX11" fmla="*/ 2977067 w 2977067"/>
              <a:gd name="connsiteY11" fmla="*/ 2408854 h 2408854"/>
              <a:gd name="connsiteX12" fmla="*/ 2451118 w 2977067"/>
              <a:gd name="connsiteY12" fmla="*/ 2408854 h 2408854"/>
              <a:gd name="connsiteX13" fmla="*/ 2044252 w 2977067"/>
              <a:gd name="connsiteY13" fmla="*/ 2408854 h 2408854"/>
              <a:gd name="connsiteX14" fmla="*/ 1518304 w 2977067"/>
              <a:gd name="connsiteY14" fmla="*/ 2408854 h 2408854"/>
              <a:gd name="connsiteX15" fmla="*/ 1051896 w 2977067"/>
              <a:gd name="connsiteY15" fmla="*/ 2408854 h 2408854"/>
              <a:gd name="connsiteX16" fmla="*/ 585489 w 2977067"/>
              <a:gd name="connsiteY16" fmla="*/ 2408854 h 2408854"/>
              <a:gd name="connsiteX17" fmla="*/ 0 w 2977067"/>
              <a:gd name="connsiteY17" fmla="*/ 2408854 h 2408854"/>
              <a:gd name="connsiteX18" fmla="*/ 0 w 2977067"/>
              <a:gd name="connsiteY18" fmla="*/ 1902994 h 2408854"/>
              <a:gd name="connsiteX19" fmla="*/ 0 w 2977067"/>
              <a:gd name="connsiteY19" fmla="*/ 1397135 h 2408854"/>
              <a:gd name="connsiteX20" fmla="*/ 0 w 2977067"/>
              <a:gd name="connsiteY20" fmla="*/ 915364 h 2408854"/>
              <a:gd name="connsiteX21" fmla="*/ 0 w 2977067"/>
              <a:gd name="connsiteY21" fmla="*/ 481770 h 2408854"/>
              <a:gd name="connsiteX22" fmla="*/ 0 w 2977067"/>
              <a:gd name="connsiteY22" fmla="*/ 0 h 240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77067" h="2408854" fill="none" extrusionOk="0">
                <a:moveTo>
                  <a:pt x="0" y="0"/>
                </a:moveTo>
                <a:cubicBezTo>
                  <a:pt x="59454" y="-116383"/>
                  <a:pt x="239901" y="32089"/>
                  <a:pt x="496177" y="0"/>
                </a:cubicBezTo>
                <a:cubicBezTo>
                  <a:pt x="692293" y="44531"/>
                  <a:pt x="867978" y="46712"/>
                  <a:pt x="962584" y="0"/>
                </a:cubicBezTo>
                <a:cubicBezTo>
                  <a:pt x="1037651" y="-111079"/>
                  <a:pt x="1299026" y="64302"/>
                  <a:pt x="1488533" y="0"/>
                </a:cubicBezTo>
                <a:cubicBezTo>
                  <a:pt x="1617348" y="-59958"/>
                  <a:pt x="1771082" y="-16767"/>
                  <a:pt x="1954940" y="0"/>
                </a:cubicBezTo>
                <a:cubicBezTo>
                  <a:pt x="2061466" y="-17406"/>
                  <a:pt x="2258461" y="-19574"/>
                  <a:pt x="2391577" y="0"/>
                </a:cubicBezTo>
                <a:cubicBezTo>
                  <a:pt x="2423410" y="-61590"/>
                  <a:pt x="2843821" y="77510"/>
                  <a:pt x="2977067" y="0"/>
                </a:cubicBezTo>
                <a:cubicBezTo>
                  <a:pt x="3008858" y="89576"/>
                  <a:pt x="2876432" y="373982"/>
                  <a:pt x="2977067" y="481770"/>
                </a:cubicBezTo>
                <a:cubicBezTo>
                  <a:pt x="3015054" y="735102"/>
                  <a:pt x="2965569" y="745110"/>
                  <a:pt x="2977067" y="1011718"/>
                </a:cubicBezTo>
                <a:cubicBezTo>
                  <a:pt x="2997634" y="1199363"/>
                  <a:pt x="2940020" y="1425297"/>
                  <a:pt x="2977067" y="1493489"/>
                </a:cubicBezTo>
                <a:cubicBezTo>
                  <a:pt x="3045242" y="1628128"/>
                  <a:pt x="2914474" y="1792778"/>
                  <a:pt x="2977067" y="1902994"/>
                </a:cubicBezTo>
                <a:cubicBezTo>
                  <a:pt x="3074290" y="1912836"/>
                  <a:pt x="2779336" y="2161096"/>
                  <a:pt x="2977067" y="2408854"/>
                </a:cubicBezTo>
                <a:cubicBezTo>
                  <a:pt x="2814447" y="2501988"/>
                  <a:pt x="2552420" y="2420832"/>
                  <a:pt x="2451118" y="2408854"/>
                </a:cubicBezTo>
                <a:cubicBezTo>
                  <a:pt x="2328239" y="2399793"/>
                  <a:pt x="2179763" y="2428331"/>
                  <a:pt x="2044252" y="2408854"/>
                </a:cubicBezTo>
                <a:cubicBezTo>
                  <a:pt x="1877254" y="2471497"/>
                  <a:pt x="1616964" y="2345339"/>
                  <a:pt x="1518304" y="2408854"/>
                </a:cubicBezTo>
                <a:cubicBezTo>
                  <a:pt x="1436727" y="2441254"/>
                  <a:pt x="1327161" y="2386645"/>
                  <a:pt x="1051896" y="2408854"/>
                </a:cubicBezTo>
                <a:cubicBezTo>
                  <a:pt x="793651" y="2452503"/>
                  <a:pt x="726273" y="2355315"/>
                  <a:pt x="585489" y="2408854"/>
                </a:cubicBezTo>
                <a:cubicBezTo>
                  <a:pt x="349604" y="2433677"/>
                  <a:pt x="105171" y="2433425"/>
                  <a:pt x="0" y="2408854"/>
                </a:cubicBezTo>
                <a:cubicBezTo>
                  <a:pt x="-20598" y="2290696"/>
                  <a:pt x="95440" y="2050129"/>
                  <a:pt x="0" y="1902994"/>
                </a:cubicBezTo>
                <a:cubicBezTo>
                  <a:pt x="-25086" y="1859002"/>
                  <a:pt x="1214" y="1529629"/>
                  <a:pt x="0" y="1397135"/>
                </a:cubicBezTo>
                <a:cubicBezTo>
                  <a:pt x="10421" y="1255062"/>
                  <a:pt x="-1091" y="1200214"/>
                  <a:pt x="0" y="915364"/>
                </a:cubicBezTo>
                <a:cubicBezTo>
                  <a:pt x="27299" y="706764"/>
                  <a:pt x="60131" y="587005"/>
                  <a:pt x="0" y="481770"/>
                </a:cubicBezTo>
                <a:cubicBezTo>
                  <a:pt x="44576" y="313375"/>
                  <a:pt x="10229" y="224502"/>
                  <a:pt x="0" y="0"/>
                </a:cubicBezTo>
                <a:close/>
              </a:path>
              <a:path w="2977067" h="2408854" stroke="0" extrusionOk="0">
                <a:moveTo>
                  <a:pt x="0" y="0"/>
                </a:moveTo>
                <a:cubicBezTo>
                  <a:pt x="225192" y="-65419"/>
                  <a:pt x="380602" y="100790"/>
                  <a:pt x="466407" y="0"/>
                </a:cubicBezTo>
                <a:cubicBezTo>
                  <a:pt x="625100" y="-47241"/>
                  <a:pt x="873151" y="77738"/>
                  <a:pt x="992355" y="0"/>
                </a:cubicBezTo>
                <a:cubicBezTo>
                  <a:pt x="1087185" y="79195"/>
                  <a:pt x="1267208" y="104281"/>
                  <a:pt x="1399221" y="0"/>
                </a:cubicBezTo>
                <a:cubicBezTo>
                  <a:pt x="1538603" y="44099"/>
                  <a:pt x="1622326" y="47105"/>
                  <a:pt x="1895399" y="0"/>
                </a:cubicBezTo>
                <a:cubicBezTo>
                  <a:pt x="2054701" y="-44885"/>
                  <a:pt x="2143748" y="-5712"/>
                  <a:pt x="2302265" y="0"/>
                </a:cubicBezTo>
                <a:cubicBezTo>
                  <a:pt x="2548102" y="38438"/>
                  <a:pt x="2816842" y="-26638"/>
                  <a:pt x="2977067" y="0"/>
                </a:cubicBezTo>
                <a:cubicBezTo>
                  <a:pt x="3143624" y="159342"/>
                  <a:pt x="2824757" y="261922"/>
                  <a:pt x="2977067" y="529947"/>
                </a:cubicBezTo>
                <a:cubicBezTo>
                  <a:pt x="3086048" y="712833"/>
                  <a:pt x="2908429" y="957156"/>
                  <a:pt x="2977067" y="1059895"/>
                </a:cubicBezTo>
                <a:cubicBezTo>
                  <a:pt x="2989312" y="1172700"/>
                  <a:pt x="2952791" y="1429072"/>
                  <a:pt x="2977067" y="1493489"/>
                </a:cubicBezTo>
                <a:cubicBezTo>
                  <a:pt x="3095952" y="1488917"/>
                  <a:pt x="2842761" y="1768433"/>
                  <a:pt x="2977067" y="1951171"/>
                </a:cubicBezTo>
                <a:cubicBezTo>
                  <a:pt x="3047257" y="2112502"/>
                  <a:pt x="2886914" y="2191642"/>
                  <a:pt x="2977067" y="2408854"/>
                </a:cubicBezTo>
                <a:cubicBezTo>
                  <a:pt x="2791076" y="2326488"/>
                  <a:pt x="2711557" y="2367646"/>
                  <a:pt x="2451118" y="2408854"/>
                </a:cubicBezTo>
                <a:cubicBezTo>
                  <a:pt x="2255013" y="2512080"/>
                  <a:pt x="2171739" y="2451478"/>
                  <a:pt x="1984711" y="2408854"/>
                </a:cubicBezTo>
                <a:cubicBezTo>
                  <a:pt x="1827457" y="2428116"/>
                  <a:pt x="1626051" y="2406558"/>
                  <a:pt x="1458762" y="2408854"/>
                </a:cubicBezTo>
                <a:cubicBezTo>
                  <a:pt x="1258479" y="2469345"/>
                  <a:pt x="1191953" y="2425144"/>
                  <a:pt x="992355" y="2408854"/>
                </a:cubicBezTo>
                <a:cubicBezTo>
                  <a:pt x="779671" y="2401773"/>
                  <a:pt x="626341" y="2357941"/>
                  <a:pt x="525948" y="2408854"/>
                </a:cubicBezTo>
                <a:cubicBezTo>
                  <a:pt x="431266" y="2496140"/>
                  <a:pt x="217103" y="2275862"/>
                  <a:pt x="0" y="2408854"/>
                </a:cubicBezTo>
                <a:cubicBezTo>
                  <a:pt x="-22516" y="2337636"/>
                  <a:pt x="32417" y="2179583"/>
                  <a:pt x="0" y="1975260"/>
                </a:cubicBezTo>
                <a:cubicBezTo>
                  <a:pt x="5783" y="1852231"/>
                  <a:pt x="16945" y="1700332"/>
                  <a:pt x="0" y="1517578"/>
                </a:cubicBezTo>
                <a:cubicBezTo>
                  <a:pt x="-5782" y="1242739"/>
                  <a:pt x="71243" y="1166641"/>
                  <a:pt x="0" y="1011718"/>
                </a:cubicBezTo>
                <a:cubicBezTo>
                  <a:pt x="-23875" y="909603"/>
                  <a:pt x="-53407" y="668663"/>
                  <a:pt x="0" y="554036"/>
                </a:cubicBezTo>
                <a:cubicBezTo>
                  <a:pt x="-12068" y="334950"/>
                  <a:pt x="168073" y="210045"/>
                  <a:pt x="0" y="0"/>
                </a:cubicBezTo>
                <a:close/>
              </a:path>
              <a:path w="2977067" h="2408854" fill="none" stroke="0" extrusionOk="0">
                <a:moveTo>
                  <a:pt x="0" y="0"/>
                </a:moveTo>
                <a:cubicBezTo>
                  <a:pt x="104413" y="4916"/>
                  <a:pt x="287492" y="-33194"/>
                  <a:pt x="496177" y="0"/>
                </a:cubicBezTo>
                <a:cubicBezTo>
                  <a:pt x="713873" y="-33384"/>
                  <a:pt x="850150" y="15388"/>
                  <a:pt x="962584" y="0"/>
                </a:cubicBezTo>
                <a:cubicBezTo>
                  <a:pt x="1070940" y="29533"/>
                  <a:pt x="1346358" y="29881"/>
                  <a:pt x="1488533" y="0"/>
                </a:cubicBezTo>
                <a:cubicBezTo>
                  <a:pt x="1593566" y="-34984"/>
                  <a:pt x="1754415" y="84045"/>
                  <a:pt x="1954940" y="0"/>
                </a:cubicBezTo>
                <a:cubicBezTo>
                  <a:pt x="2095550" y="-73920"/>
                  <a:pt x="2311067" y="-18069"/>
                  <a:pt x="2391577" y="0"/>
                </a:cubicBezTo>
                <a:cubicBezTo>
                  <a:pt x="2549682" y="-30598"/>
                  <a:pt x="2840348" y="18478"/>
                  <a:pt x="2977067" y="0"/>
                </a:cubicBezTo>
                <a:cubicBezTo>
                  <a:pt x="3014769" y="106932"/>
                  <a:pt x="2869525" y="299311"/>
                  <a:pt x="2977067" y="481770"/>
                </a:cubicBezTo>
                <a:cubicBezTo>
                  <a:pt x="3041120" y="746505"/>
                  <a:pt x="2924246" y="827661"/>
                  <a:pt x="2977067" y="1011718"/>
                </a:cubicBezTo>
                <a:cubicBezTo>
                  <a:pt x="2992836" y="1239399"/>
                  <a:pt x="2936876" y="1399064"/>
                  <a:pt x="2977067" y="1493489"/>
                </a:cubicBezTo>
                <a:cubicBezTo>
                  <a:pt x="3016732" y="1588011"/>
                  <a:pt x="2990905" y="1803431"/>
                  <a:pt x="2977067" y="1902994"/>
                </a:cubicBezTo>
                <a:cubicBezTo>
                  <a:pt x="2952633" y="1886057"/>
                  <a:pt x="2903007" y="2201086"/>
                  <a:pt x="2977067" y="2408854"/>
                </a:cubicBezTo>
                <a:cubicBezTo>
                  <a:pt x="2780048" y="2475912"/>
                  <a:pt x="2592068" y="2359962"/>
                  <a:pt x="2451118" y="2408854"/>
                </a:cubicBezTo>
                <a:cubicBezTo>
                  <a:pt x="2312965" y="2428318"/>
                  <a:pt x="2235044" y="2402564"/>
                  <a:pt x="2044252" y="2408854"/>
                </a:cubicBezTo>
                <a:cubicBezTo>
                  <a:pt x="1791383" y="2416556"/>
                  <a:pt x="1648539" y="2429643"/>
                  <a:pt x="1518304" y="2408854"/>
                </a:cubicBezTo>
                <a:cubicBezTo>
                  <a:pt x="1386476" y="2379602"/>
                  <a:pt x="1213724" y="2417321"/>
                  <a:pt x="1051896" y="2408854"/>
                </a:cubicBezTo>
                <a:cubicBezTo>
                  <a:pt x="860395" y="2411985"/>
                  <a:pt x="741351" y="2404363"/>
                  <a:pt x="585489" y="2408854"/>
                </a:cubicBezTo>
                <a:cubicBezTo>
                  <a:pt x="366250" y="2416703"/>
                  <a:pt x="141822" y="2392975"/>
                  <a:pt x="0" y="2408854"/>
                </a:cubicBezTo>
                <a:cubicBezTo>
                  <a:pt x="-70222" y="2268724"/>
                  <a:pt x="33346" y="1961102"/>
                  <a:pt x="0" y="1902994"/>
                </a:cubicBezTo>
                <a:cubicBezTo>
                  <a:pt x="-47183" y="1771130"/>
                  <a:pt x="20373" y="1504995"/>
                  <a:pt x="0" y="1397135"/>
                </a:cubicBezTo>
                <a:cubicBezTo>
                  <a:pt x="-44954" y="1272902"/>
                  <a:pt x="13952" y="1165291"/>
                  <a:pt x="0" y="915364"/>
                </a:cubicBezTo>
                <a:cubicBezTo>
                  <a:pt x="-21396" y="680853"/>
                  <a:pt x="-20230" y="633208"/>
                  <a:pt x="0" y="481770"/>
                </a:cubicBezTo>
                <a:cubicBezTo>
                  <a:pt x="41433" y="298869"/>
                  <a:pt x="16964" y="183432"/>
                  <a:pt x="0" y="0"/>
                </a:cubicBezTo>
                <a:close/>
              </a:path>
              <a:path w="2977067" h="2408854" fill="none" stroke="0" extrusionOk="0">
                <a:moveTo>
                  <a:pt x="0" y="0"/>
                </a:moveTo>
                <a:cubicBezTo>
                  <a:pt x="103707" y="-6649"/>
                  <a:pt x="266819" y="22645"/>
                  <a:pt x="496177" y="0"/>
                </a:cubicBezTo>
                <a:cubicBezTo>
                  <a:pt x="668884" y="-32986"/>
                  <a:pt x="828152" y="52714"/>
                  <a:pt x="962584" y="0"/>
                </a:cubicBezTo>
                <a:cubicBezTo>
                  <a:pt x="1078935" y="-65122"/>
                  <a:pt x="1325979" y="41625"/>
                  <a:pt x="1488533" y="0"/>
                </a:cubicBezTo>
                <a:cubicBezTo>
                  <a:pt x="1602996" y="-39600"/>
                  <a:pt x="1798979" y="13682"/>
                  <a:pt x="1954940" y="0"/>
                </a:cubicBezTo>
                <a:cubicBezTo>
                  <a:pt x="2128467" y="-42936"/>
                  <a:pt x="2287128" y="-4567"/>
                  <a:pt x="2391577" y="0"/>
                </a:cubicBezTo>
                <a:cubicBezTo>
                  <a:pt x="2406126" y="-61012"/>
                  <a:pt x="2829678" y="22438"/>
                  <a:pt x="2977067" y="0"/>
                </a:cubicBezTo>
                <a:cubicBezTo>
                  <a:pt x="2994192" y="97327"/>
                  <a:pt x="2871849" y="312914"/>
                  <a:pt x="2977067" y="481770"/>
                </a:cubicBezTo>
                <a:cubicBezTo>
                  <a:pt x="3006039" y="757241"/>
                  <a:pt x="2959018" y="760031"/>
                  <a:pt x="2977067" y="1011718"/>
                </a:cubicBezTo>
                <a:cubicBezTo>
                  <a:pt x="3016171" y="1191857"/>
                  <a:pt x="2952682" y="1419257"/>
                  <a:pt x="2977067" y="1493489"/>
                </a:cubicBezTo>
                <a:cubicBezTo>
                  <a:pt x="3013898" y="1604604"/>
                  <a:pt x="2936891" y="1809069"/>
                  <a:pt x="2977067" y="1902994"/>
                </a:cubicBezTo>
                <a:cubicBezTo>
                  <a:pt x="2998010" y="1937254"/>
                  <a:pt x="2868977" y="2125154"/>
                  <a:pt x="2977067" y="2408854"/>
                </a:cubicBezTo>
                <a:cubicBezTo>
                  <a:pt x="2822477" y="2454802"/>
                  <a:pt x="2556277" y="2362558"/>
                  <a:pt x="2451118" y="2408854"/>
                </a:cubicBezTo>
                <a:cubicBezTo>
                  <a:pt x="2333666" y="2430489"/>
                  <a:pt x="2224764" y="2400822"/>
                  <a:pt x="2044252" y="2408854"/>
                </a:cubicBezTo>
                <a:cubicBezTo>
                  <a:pt x="1842550" y="2406687"/>
                  <a:pt x="1642446" y="2350151"/>
                  <a:pt x="1518304" y="2408854"/>
                </a:cubicBezTo>
                <a:cubicBezTo>
                  <a:pt x="1405382" y="2424905"/>
                  <a:pt x="1223656" y="2396030"/>
                  <a:pt x="1051896" y="2408854"/>
                </a:cubicBezTo>
                <a:cubicBezTo>
                  <a:pt x="802686" y="2421857"/>
                  <a:pt x="746641" y="2392799"/>
                  <a:pt x="585489" y="2408854"/>
                </a:cubicBezTo>
                <a:cubicBezTo>
                  <a:pt x="367464" y="2413690"/>
                  <a:pt x="130065" y="2426736"/>
                  <a:pt x="0" y="2408854"/>
                </a:cubicBezTo>
                <a:cubicBezTo>
                  <a:pt x="-61978" y="2289502"/>
                  <a:pt x="61885" y="2021021"/>
                  <a:pt x="0" y="1902994"/>
                </a:cubicBezTo>
                <a:cubicBezTo>
                  <a:pt x="21234" y="1832669"/>
                  <a:pt x="10481" y="1491393"/>
                  <a:pt x="0" y="1397135"/>
                </a:cubicBezTo>
                <a:cubicBezTo>
                  <a:pt x="14799" y="1286280"/>
                  <a:pt x="-14613" y="1164272"/>
                  <a:pt x="0" y="915364"/>
                </a:cubicBezTo>
                <a:cubicBezTo>
                  <a:pt x="7679" y="702338"/>
                  <a:pt x="19785" y="606167"/>
                  <a:pt x="0" y="481770"/>
                </a:cubicBezTo>
                <a:cubicBezTo>
                  <a:pt x="-8442" y="354123"/>
                  <a:pt x="43998" y="210431"/>
                  <a:pt x="0" y="0"/>
                </a:cubicBezTo>
                <a:close/>
              </a:path>
              <a:path w="2977067" h="2408854" fill="none" stroke="0" extrusionOk="0">
                <a:moveTo>
                  <a:pt x="0" y="0"/>
                </a:moveTo>
                <a:cubicBezTo>
                  <a:pt x="87422" y="-42845"/>
                  <a:pt x="272712" y="17978"/>
                  <a:pt x="496177" y="0"/>
                </a:cubicBezTo>
                <a:cubicBezTo>
                  <a:pt x="682008" y="7041"/>
                  <a:pt x="836783" y="40935"/>
                  <a:pt x="962584" y="0"/>
                </a:cubicBezTo>
                <a:cubicBezTo>
                  <a:pt x="1066041" y="-65659"/>
                  <a:pt x="1329282" y="39109"/>
                  <a:pt x="1488533" y="0"/>
                </a:cubicBezTo>
                <a:cubicBezTo>
                  <a:pt x="1581680" y="-59096"/>
                  <a:pt x="1785217" y="15942"/>
                  <a:pt x="1954940" y="0"/>
                </a:cubicBezTo>
                <a:cubicBezTo>
                  <a:pt x="2083660" y="-19101"/>
                  <a:pt x="2274770" y="-14838"/>
                  <a:pt x="2391577" y="0"/>
                </a:cubicBezTo>
                <a:cubicBezTo>
                  <a:pt x="2453107" y="-47312"/>
                  <a:pt x="2844839" y="52169"/>
                  <a:pt x="2977067" y="0"/>
                </a:cubicBezTo>
                <a:cubicBezTo>
                  <a:pt x="3031031" y="105753"/>
                  <a:pt x="2890600" y="339586"/>
                  <a:pt x="2977067" y="481770"/>
                </a:cubicBezTo>
                <a:cubicBezTo>
                  <a:pt x="3011118" y="739509"/>
                  <a:pt x="2960355" y="749100"/>
                  <a:pt x="2977067" y="1011718"/>
                </a:cubicBezTo>
                <a:cubicBezTo>
                  <a:pt x="3010360" y="1196080"/>
                  <a:pt x="2942908" y="1421697"/>
                  <a:pt x="2977067" y="1493489"/>
                </a:cubicBezTo>
                <a:cubicBezTo>
                  <a:pt x="3033038" y="1627517"/>
                  <a:pt x="2915171" y="1802948"/>
                  <a:pt x="2977067" y="1902994"/>
                </a:cubicBezTo>
                <a:cubicBezTo>
                  <a:pt x="3051530" y="1918003"/>
                  <a:pt x="2830737" y="2155140"/>
                  <a:pt x="2977067" y="2408854"/>
                </a:cubicBezTo>
                <a:cubicBezTo>
                  <a:pt x="2821826" y="2473118"/>
                  <a:pt x="2564513" y="2379875"/>
                  <a:pt x="2451118" y="2408854"/>
                </a:cubicBezTo>
                <a:cubicBezTo>
                  <a:pt x="2324980" y="2392922"/>
                  <a:pt x="2195983" y="2430654"/>
                  <a:pt x="2044252" y="2408854"/>
                </a:cubicBezTo>
                <a:cubicBezTo>
                  <a:pt x="1848385" y="2437669"/>
                  <a:pt x="1626749" y="2331683"/>
                  <a:pt x="1518304" y="2408854"/>
                </a:cubicBezTo>
                <a:cubicBezTo>
                  <a:pt x="1406322" y="2421067"/>
                  <a:pt x="1294584" y="2391743"/>
                  <a:pt x="1051896" y="2408854"/>
                </a:cubicBezTo>
                <a:cubicBezTo>
                  <a:pt x="801442" y="2425015"/>
                  <a:pt x="734587" y="2361722"/>
                  <a:pt x="585489" y="2408854"/>
                </a:cubicBezTo>
                <a:cubicBezTo>
                  <a:pt x="355906" y="2404861"/>
                  <a:pt x="111928" y="2418505"/>
                  <a:pt x="0" y="2408854"/>
                </a:cubicBezTo>
                <a:cubicBezTo>
                  <a:pt x="-27729" y="2294722"/>
                  <a:pt x="79744" y="1996607"/>
                  <a:pt x="0" y="1902994"/>
                </a:cubicBezTo>
                <a:cubicBezTo>
                  <a:pt x="1278" y="1867432"/>
                  <a:pt x="-11108" y="1506677"/>
                  <a:pt x="0" y="1397135"/>
                </a:cubicBezTo>
                <a:cubicBezTo>
                  <a:pt x="4097" y="1272854"/>
                  <a:pt x="-1178" y="1175166"/>
                  <a:pt x="0" y="915364"/>
                </a:cubicBezTo>
                <a:cubicBezTo>
                  <a:pt x="2433" y="684694"/>
                  <a:pt x="41325" y="592154"/>
                  <a:pt x="0" y="481770"/>
                </a:cubicBezTo>
                <a:cubicBezTo>
                  <a:pt x="57788" y="320505"/>
                  <a:pt x="12679" y="214424"/>
                  <a:pt x="0" y="0"/>
                </a:cubicBezTo>
                <a:close/>
              </a:path>
            </a:pathLst>
          </a:custGeom>
          <a:solidFill>
            <a:srgbClr val="873AC0">
              <a:alpha val="34902"/>
            </a:srgbClr>
          </a:solidFill>
          <a:ln w="28575">
            <a:solidFill>
              <a:srgbClr val="002E8A"/>
            </a:solidFill>
            <a:extLst>
              <a:ext uri="{C807C97D-BFC1-408E-A445-0C87EB9F89A2}">
                <ask:lineSketchStyleProps xmlns:ask="http://schemas.microsoft.com/office/drawing/2018/sketchyshapes" sd="3247647384">
                  <a:custGeom>
                    <a:avLst/>
                    <a:gdLst>
                      <a:gd name="connsiteX0" fmla="*/ 0 w 2977067"/>
                      <a:gd name="connsiteY0" fmla="*/ 0 h 2408854"/>
                      <a:gd name="connsiteX1" fmla="*/ 496177 w 2977067"/>
                      <a:gd name="connsiteY1" fmla="*/ 0 h 2408854"/>
                      <a:gd name="connsiteX2" fmla="*/ 962584 w 2977067"/>
                      <a:gd name="connsiteY2" fmla="*/ 0 h 2408854"/>
                      <a:gd name="connsiteX3" fmla="*/ 1488533 w 2977067"/>
                      <a:gd name="connsiteY3" fmla="*/ 0 h 2408854"/>
                      <a:gd name="connsiteX4" fmla="*/ 1954940 w 2977067"/>
                      <a:gd name="connsiteY4" fmla="*/ 0 h 2408854"/>
                      <a:gd name="connsiteX5" fmla="*/ 2391577 w 2977067"/>
                      <a:gd name="connsiteY5" fmla="*/ 0 h 2408854"/>
                      <a:gd name="connsiteX6" fmla="*/ 2977067 w 2977067"/>
                      <a:gd name="connsiteY6" fmla="*/ 0 h 2408854"/>
                      <a:gd name="connsiteX7" fmla="*/ 2977067 w 2977067"/>
                      <a:gd name="connsiteY7" fmla="*/ 481770 h 2408854"/>
                      <a:gd name="connsiteX8" fmla="*/ 2977067 w 2977067"/>
                      <a:gd name="connsiteY8" fmla="*/ 1011718 h 2408854"/>
                      <a:gd name="connsiteX9" fmla="*/ 2977067 w 2977067"/>
                      <a:gd name="connsiteY9" fmla="*/ 1493489 h 2408854"/>
                      <a:gd name="connsiteX10" fmla="*/ 2977067 w 2977067"/>
                      <a:gd name="connsiteY10" fmla="*/ 1902994 h 2408854"/>
                      <a:gd name="connsiteX11" fmla="*/ 2977067 w 2977067"/>
                      <a:gd name="connsiteY11" fmla="*/ 2408854 h 2408854"/>
                      <a:gd name="connsiteX12" fmla="*/ 2451118 w 2977067"/>
                      <a:gd name="connsiteY12" fmla="*/ 2408854 h 2408854"/>
                      <a:gd name="connsiteX13" fmla="*/ 2044252 w 2977067"/>
                      <a:gd name="connsiteY13" fmla="*/ 2408854 h 2408854"/>
                      <a:gd name="connsiteX14" fmla="*/ 1518304 w 2977067"/>
                      <a:gd name="connsiteY14" fmla="*/ 2408854 h 2408854"/>
                      <a:gd name="connsiteX15" fmla="*/ 1051896 w 2977067"/>
                      <a:gd name="connsiteY15" fmla="*/ 2408854 h 2408854"/>
                      <a:gd name="connsiteX16" fmla="*/ 585489 w 2977067"/>
                      <a:gd name="connsiteY16" fmla="*/ 2408854 h 2408854"/>
                      <a:gd name="connsiteX17" fmla="*/ 0 w 2977067"/>
                      <a:gd name="connsiteY17" fmla="*/ 2408854 h 2408854"/>
                      <a:gd name="connsiteX18" fmla="*/ 0 w 2977067"/>
                      <a:gd name="connsiteY18" fmla="*/ 1902994 h 2408854"/>
                      <a:gd name="connsiteX19" fmla="*/ 0 w 2977067"/>
                      <a:gd name="connsiteY19" fmla="*/ 1397135 h 2408854"/>
                      <a:gd name="connsiteX20" fmla="*/ 0 w 2977067"/>
                      <a:gd name="connsiteY20" fmla="*/ 915364 h 2408854"/>
                      <a:gd name="connsiteX21" fmla="*/ 0 w 2977067"/>
                      <a:gd name="connsiteY21" fmla="*/ 481770 h 2408854"/>
                      <a:gd name="connsiteX22" fmla="*/ 0 w 2977067"/>
                      <a:gd name="connsiteY22" fmla="*/ 0 h 2408854"/>
                      <a:gd name="connsiteX0" fmla="*/ 0 w 2977067"/>
                      <a:gd name="connsiteY0" fmla="*/ 0 h 2408854"/>
                      <a:gd name="connsiteX1" fmla="*/ 466407 w 2977067"/>
                      <a:gd name="connsiteY1" fmla="*/ 0 h 2408854"/>
                      <a:gd name="connsiteX2" fmla="*/ 992355 w 2977067"/>
                      <a:gd name="connsiteY2" fmla="*/ 0 h 2408854"/>
                      <a:gd name="connsiteX3" fmla="*/ 1399221 w 2977067"/>
                      <a:gd name="connsiteY3" fmla="*/ 0 h 2408854"/>
                      <a:gd name="connsiteX4" fmla="*/ 1895399 w 2977067"/>
                      <a:gd name="connsiteY4" fmla="*/ 0 h 2408854"/>
                      <a:gd name="connsiteX5" fmla="*/ 2302265 w 2977067"/>
                      <a:gd name="connsiteY5" fmla="*/ 0 h 2408854"/>
                      <a:gd name="connsiteX6" fmla="*/ 2977067 w 2977067"/>
                      <a:gd name="connsiteY6" fmla="*/ 0 h 2408854"/>
                      <a:gd name="connsiteX7" fmla="*/ 2977067 w 2977067"/>
                      <a:gd name="connsiteY7" fmla="*/ 529947 h 2408854"/>
                      <a:gd name="connsiteX8" fmla="*/ 2977067 w 2977067"/>
                      <a:gd name="connsiteY8" fmla="*/ 1059895 h 2408854"/>
                      <a:gd name="connsiteX9" fmla="*/ 2977067 w 2977067"/>
                      <a:gd name="connsiteY9" fmla="*/ 1493489 h 2408854"/>
                      <a:gd name="connsiteX10" fmla="*/ 2977067 w 2977067"/>
                      <a:gd name="connsiteY10" fmla="*/ 1951171 h 2408854"/>
                      <a:gd name="connsiteX11" fmla="*/ 2977067 w 2977067"/>
                      <a:gd name="connsiteY11" fmla="*/ 2408854 h 2408854"/>
                      <a:gd name="connsiteX12" fmla="*/ 2451118 w 2977067"/>
                      <a:gd name="connsiteY12" fmla="*/ 2408854 h 2408854"/>
                      <a:gd name="connsiteX13" fmla="*/ 1984711 w 2977067"/>
                      <a:gd name="connsiteY13" fmla="*/ 2408854 h 2408854"/>
                      <a:gd name="connsiteX14" fmla="*/ 1458762 w 2977067"/>
                      <a:gd name="connsiteY14" fmla="*/ 2408854 h 2408854"/>
                      <a:gd name="connsiteX15" fmla="*/ 992355 w 2977067"/>
                      <a:gd name="connsiteY15" fmla="*/ 2408854 h 2408854"/>
                      <a:gd name="connsiteX16" fmla="*/ 525948 w 2977067"/>
                      <a:gd name="connsiteY16" fmla="*/ 2408854 h 2408854"/>
                      <a:gd name="connsiteX17" fmla="*/ 0 w 2977067"/>
                      <a:gd name="connsiteY17" fmla="*/ 2408854 h 2408854"/>
                      <a:gd name="connsiteX18" fmla="*/ 0 w 2977067"/>
                      <a:gd name="connsiteY18" fmla="*/ 1975260 h 2408854"/>
                      <a:gd name="connsiteX19" fmla="*/ 0 w 2977067"/>
                      <a:gd name="connsiteY19" fmla="*/ 1517578 h 2408854"/>
                      <a:gd name="connsiteX20" fmla="*/ 0 w 2977067"/>
                      <a:gd name="connsiteY20" fmla="*/ 1011718 h 2408854"/>
                      <a:gd name="connsiteX21" fmla="*/ 0 w 2977067"/>
                      <a:gd name="connsiteY21" fmla="*/ 554036 h 2408854"/>
                      <a:gd name="connsiteX22" fmla="*/ 0 w 2977067"/>
                      <a:gd name="connsiteY22" fmla="*/ 0 h 2408854"/>
                      <a:gd name="connsiteX0" fmla="*/ 0 w 2977067"/>
                      <a:gd name="connsiteY0" fmla="*/ 0 h 2408854"/>
                      <a:gd name="connsiteX1" fmla="*/ 496177 w 2977067"/>
                      <a:gd name="connsiteY1" fmla="*/ 0 h 2408854"/>
                      <a:gd name="connsiteX2" fmla="*/ 962584 w 2977067"/>
                      <a:gd name="connsiteY2" fmla="*/ 0 h 2408854"/>
                      <a:gd name="connsiteX3" fmla="*/ 1488533 w 2977067"/>
                      <a:gd name="connsiteY3" fmla="*/ 0 h 2408854"/>
                      <a:gd name="connsiteX4" fmla="*/ 1954940 w 2977067"/>
                      <a:gd name="connsiteY4" fmla="*/ 0 h 2408854"/>
                      <a:gd name="connsiteX5" fmla="*/ 2391577 w 2977067"/>
                      <a:gd name="connsiteY5" fmla="*/ 0 h 2408854"/>
                      <a:gd name="connsiteX6" fmla="*/ 2977067 w 2977067"/>
                      <a:gd name="connsiteY6" fmla="*/ 0 h 2408854"/>
                      <a:gd name="connsiteX7" fmla="*/ 2977067 w 2977067"/>
                      <a:gd name="connsiteY7" fmla="*/ 481770 h 2408854"/>
                      <a:gd name="connsiteX8" fmla="*/ 2977067 w 2977067"/>
                      <a:gd name="connsiteY8" fmla="*/ 1011718 h 2408854"/>
                      <a:gd name="connsiteX9" fmla="*/ 2977067 w 2977067"/>
                      <a:gd name="connsiteY9" fmla="*/ 1493489 h 2408854"/>
                      <a:gd name="connsiteX10" fmla="*/ 2977067 w 2977067"/>
                      <a:gd name="connsiteY10" fmla="*/ 1902994 h 2408854"/>
                      <a:gd name="connsiteX11" fmla="*/ 2977067 w 2977067"/>
                      <a:gd name="connsiteY11" fmla="*/ 2408854 h 2408854"/>
                      <a:gd name="connsiteX12" fmla="*/ 2451118 w 2977067"/>
                      <a:gd name="connsiteY12" fmla="*/ 2408854 h 2408854"/>
                      <a:gd name="connsiteX13" fmla="*/ 2044252 w 2977067"/>
                      <a:gd name="connsiteY13" fmla="*/ 2408854 h 2408854"/>
                      <a:gd name="connsiteX14" fmla="*/ 1518304 w 2977067"/>
                      <a:gd name="connsiteY14" fmla="*/ 2408854 h 2408854"/>
                      <a:gd name="connsiteX15" fmla="*/ 1051896 w 2977067"/>
                      <a:gd name="connsiteY15" fmla="*/ 2408854 h 2408854"/>
                      <a:gd name="connsiteX16" fmla="*/ 585489 w 2977067"/>
                      <a:gd name="connsiteY16" fmla="*/ 2408854 h 2408854"/>
                      <a:gd name="connsiteX17" fmla="*/ 0 w 2977067"/>
                      <a:gd name="connsiteY17" fmla="*/ 2408854 h 2408854"/>
                      <a:gd name="connsiteX18" fmla="*/ 0 w 2977067"/>
                      <a:gd name="connsiteY18" fmla="*/ 1902994 h 2408854"/>
                      <a:gd name="connsiteX19" fmla="*/ 0 w 2977067"/>
                      <a:gd name="connsiteY19" fmla="*/ 1397135 h 2408854"/>
                      <a:gd name="connsiteX20" fmla="*/ 0 w 2977067"/>
                      <a:gd name="connsiteY20" fmla="*/ 915364 h 2408854"/>
                      <a:gd name="connsiteX21" fmla="*/ 0 w 2977067"/>
                      <a:gd name="connsiteY21" fmla="*/ 481770 h 2408854"/>
                      <a:gd name="connsiteX22" fmla="*/ 0 w 2977067"/>
                      <a:gd name="connsiteY22" fmla="*/ 0 h 240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77067" h="2408854" fill="none" extrusionOk="0">
                        <a:moveTo>
                          <a:pt x="0" y="0"/>
                        </a:moveTo>
                        <a:cubicBezTo>
                          <a:pt x="77053" y="-93915"/>
                          <a:pt x="277554" y="20323"/>
                          <a:pt x="496177" y="0"/>
                        </a:cubicBezTo>
                        <a:cubicBezTo>
                          <a:pt x="687587" y="31707"/>
                          <a:pt x="852077" y="33704"/>
                          <a:pt x="962584" y="0"/>
                        </a:cubicBezTo>
                        <a:cubicBezTo>
                          <a:pt x="1061988" y="-66108"/>
                          <a:pt x="1315237" y="54364"/>
                          <a:pt x="1488533" y="0"/>
                        </a:cubicBezTo>
                        <a:cubicBezTo>
                          <a:pt x="1620838" y="-57860"/>
                          <a:pt x="1771346" y="-12202"/>
                          <a:pt x="1954940" y="0"/>
                        </a:cubicBezTo>
                        <a:cubicBezTo>
                          <a:pt x="2090759" y="-24379"/>
                          <a:pt x="2270773" y="6146"/>
                          <a:pt x="2391577" y="0"/>
                        </a:cubicBezTo>
                        <a:cubicBezTo>
                          <a:pt x="2458174" y="-48535"/>
                          <a:pt x="2844458" y="64787"/>
                          <a:pt x="2977067" y="0"/>
                        </a:cubicBezTo>
                        <a:cubicBezTo>
                          <a:pt x="3019503" y="108423"/>
                          <a:pt x="2895667" y="333615"/>
                          <a:pt x="2977067" y="481770"/>
                        </a:cubicBezTo>
                        <a:cubicBezTo>
                          <a:pt x="3015363" y="733735"/>
                          <a:pt x="2965126" y="748032"/>
                          <a:pt x="2977067" y="1011718"/>
                        </a:cubicBezTo>
                        <a:cubicBezTo>
                          <a:pt x="2997165" y="1205627"/>
                          <a:pt x="2938675" y="1419816"/>
                          <a:pt x="2977067" y="1493489"/>
                        </a:cubicBezTo>
                        <a:cubicBezTo>
                          <a:pt x="3041928" y="1626073"/>
                          <a:pt x="2920533" y="1792846"/>
                          <a:pt x="2977067" y="1902994"/>
                        </a:cubicBezTo>
                        <a:cubicBezTo>
                          <a:pt x="3040876" y="1948971"/>
                          <a:pt x="2826573" y="2167883"/>
                          <a:pt x="2977067" y="2408854"/>
                        </a:cubicBezTo>
                        <a:cubicBezTo>
                          <a:pt x="2818272" y="2493755"/>
                          <a:pt x="2555378" y="2407286"/>
                          <a:pt x="2451118" y="2408854"/>
                        </a:cubicBezTo>
                        <a:cubicBezTo>
                          <a:pt x="2328966" y="2403899"/>
                          <a:pt x="2208487" y="2410419"/>
                          <a:pt x="2044252" y="2408854"/>
                        </a:cubicBezTo>
                        <a:cubicBezTo>
                          <a:pt x="1873052" y="2459790"/>
                          <a:pt x="1621572" y="2357380"/>
                          <a:pt x="1518304" y="2408854"/>
                        </a:cubicBezTo>
                        <a:cubicBezTo>
                          <a:pt x="1424612" y="2434652"/>
                          <a:pt x="1297249" y="2390120"/>
                          <a:pt x="1051896" y="2408854"/>
                        </a:cubicBezTo>
                        <a:cubicBezTo>
                          <a:pt x="809865" y="2440347"/>
                          <a:pt x="730372" y="2365161"/>
                          <a:pt x="585489" y="2408854"/>
                        </a:cubicBezTo>
                        <a:cubicBezTo>
                          <a:pt x="364445" y="2429814"/>
                          <a:pt x="117214" y="2413415"/>
                          <a:pt x="0" y="2408854"/>
                        </a:cubicBezTo>
                        <a:cubicBezTo>
                          <a:pt x="-24745" y="2288557"/>
                          <a:pt x="64205" y="2034640"/>
                          <a:pt x="0" y="1902994"/>
                        </a:cubicBezTo>
                        <a:cubicBezTo>
                          <a:pt x="-25572" y="1846580"/>
                          <a:pt x="4008" y="1527303"/>
                          <a:pt x="0" y="1397135"/>
                        </a:cubicBezTo>
                        <a:cubicBezTo>
                          <a:pt x="-4610" y="1268071"/>
                          <a:pt x="3204" y="1188696"/>
                          <a:pt x="0" y="915364"/>
                        </a:cubicBezTo>
                        <a:cubicBezTo>
                          <a:pt x="6032" y="703334"/>
                          <a:pt x="49550" y="591470"/>
                          <a:pt x="0" y="481770"/>
                        </a:cubicBezTo>
                        <a:cubicBezTo>
                          <a:pt x="41297" y="316122"/>
                          <a:pt x="10600" y="220448"/>
                          <a:pt x="0" y="0"/>
                        </a:cubicBezTo>
                        <a:close/>
                      </a:path>
                      <a:path w="2977067" h="2408854" stroke="0" extrusionOk="0">
                        <a:moveTo>
                          <a:pt x="0" y="0"/>
                        </a:moveTo>
                        <a:cubicBezTo>
                          <a:pt x="217988" y="-44939"/>
                          <a:pt x="372580" y="70143"/>
                          <a:pt x="466407" y="0"/>
                        </a:cubicBezTo>
                        <a:cubicBezTo>
                          <a:pt x="592658" y="-31316"/>
                          <a:pt x="872048" y="66664"/>
                          <a:pt x="992355" y="0"/>
                        </a:cubicBezTo>
                        <a:cubicBezTo>
                          <a:pt x="1097659" y="50160"/>
                          <a:pt x="1270290" y="74810"/>
                          <a:pt x="1399221" y="0"/>
                        </a:cubicBezTo>
                        <a:cubicBezTo>
                          <a:pt x="1536980" y="36923"/>
                          <a:pt x="1649924" y="47527"/>
                          <a:pt x="1895399" y="0"/>
                        </a:cubicBezTo>
                        <a:cubicBezTo>
                          <a:pt x="2069457" y="-46412"/>
                          <a:pt x="2137384" y="-3614"/>
                          <a:pt x="2302265" y="0"/>
                        </a:cubicBezTo>
                        <a:cubicBezTo>
                          <a:pt x="2530099" y="26421"/>
                          <a:pt x="2817686" y="-7191"/>
                          <a:pt x="2977067" y="0"/>
                        </a:cubicBezTo>
                        <a:cubicBezTo>
                          <a:pt x="3080677" y="158860"/>
                          <a:pt x="2880738" y="278296"/>
                          <a:pt x="2977067" y="529947"/>
                        </a:cubicBezTo>
                        <a:cubicBezTo>
                          <a:pt x="3078026" y="721463"/>
                          <a:pt x="2931937" y="924141"/>
                          <a:pt x="2977067" y="1059895"/>
                        </a:cubicBezTo>
                        <a:cubicBezTo>
                          <a:pt x="2992907" y="1190710"/>
                          <a:pt x="2950923" y="1427255"/>
                          <a:pt x="2977067" y="1493489"/>
                        </a:cubicBezTo>
                        <a:cubicBezTo>
                          <a:pt x="3088397" y="1499554"/>
                          <a:pt x="2883200" y="1756455"/>
                          <a:pt x="2977067" y="1951171"/>
                        </a:cubicBezTo>
                        <a:cubicBezTo>
                          <a:pt x="3036912" y="2125376"/>
                          <a:pt x="2907210" y="2202679"/>
                          <a:pt x="2977067" y="2408854"/>
                        </a:cubicBezTo>
                        <a:cubicBezTo>
                          <a:pt x="2796957" y="2346986"/>
                          <a:pt x="2683279" y="2366261"/>
                          <a:pt x="2451118" y="2408854"/>
                        </a:cubicBezTo>
                        <a:cubicBezTo>
                          <a:pt x="2255919" y="2505969"/>
                          <a:pt x="2166121" y="2430166"/>
                          <a:pt x="1984711" y="2408854"/>
                        </a:cubicBezTo>
                        <a:cubicBezTo>
                          <a:pt x="1824843" y="2436482"/>
                          <a:pt x="1661321" y="2401710"/>
                          <a:pt x="1458762" y="2408854"/>
                        </a:cubicBezTo>
                        <a:cubicBezTo>
                          <a:pt x="1249519" y="2455538"/>
                          <a:pt x="1182174" y="2402776"/>
                          <a:pt x="992355" y="2408854"/>
                        </a:cubicBezTo>
                        <a:cubicBezTo>
                          <a:pt x="782273" y="2404950"/>
                          <a:pt x="640991" y="2375730"/>
                          <a:pt x="525948" y="2408854"/>
                        </a:cubicBezTo>
                        <a:cubicBezTo>
                          <a:pt x="415700" y="2467113"/>
                          <a:pt x="192797" y="2302181"/>
                          <a:pt x="0" y="2408854"/>
                        </a:cubicBezTo>
                        <a:cubicBezTo>
                          <a:pt x="-18743" y="2320028"/>
                          <a:pt x="31377" y="2165347"/>
                          <a:pt x="0" y="1975260"/>
                        </a:cubicBezTo>
                        <a:cubicBezTo>
                          <a:pt x="1665" y="1849783"/>
                          <a:pt x="29810" y="1715234"/>
                          <a:pt x="0" y="1517578"/>
                        </a:cubicBezTo>
                        <a:cubicBezTo>
                          <a:pt x="-26393" y="1264561"/>
                          <a:pt x="58582" y="1165616"/>
                          <a:pt x="0" y="1011718"/>
                        </a:cubicBezTo>
                        <a:cubicBezTo>
                          <a:pt x="-20138" y="900972"/>
                          <a:pt x="-27148" y="673130"/>
                          <a:pt x="0" y="554036"/>
                        </a:cubicBezTo>
                        <a:cubicBezTo>
                          <a:pt x="-5760" y="396497"/>
                          <a:pt x="135471" y="204742"/>
                          <a:pt x="0" y="0"/>
                        </a:cubicBezTo>
                        <a:close/>
                      </a:path>
                      <a:path w="2977067" h="2408854" fill="none" stroke="0" extrusionOk="0">
                        <a:moveTo>
                          <a:pt x="0" y="0"/>
                        </a:moveTo>
                        <a:cubicBezTo>
                          <a:pt x="108814" y="-2673"/>
                          <a:pt x="301030" y="-13407"/>
                          <a:pt x="496177" y="0"/>
                        </a:cubicBezTo>
                        <a:cubicBezTo>
                          <a:pt x="693066" y="-36418"/>
                          <a:pt x="836736" y="22010"/>
                          <a:pt x="962584" y="0"/>
                        </a:cubicBezTo>
                        <a:cubicBezTo>
                          <a:pt x="1077053" y="18186"/>
                          <a:pt x="1338744" y="38018"/>
                          <a:pt x="1488533" y="0"/>
                        </a:cubicBezTo>
                        <a:cubicBezTo>
                          <a:pt x="1619585" y="-43318"/>
                          <a:pt x="1761478" y="81558"/>
                          <a:pt x="1954940" y="0"/>
                        </a:cubicBezTo>
                        <a:cubicBezTo>
                          <a:pt x="2109554" y="-51531"/>
                          <a:pt x="2298773" y="5209"/>
                          <a:pt x="2391577" y="0"/>
                        </a:cubicBezTo>
                        <a:cubicBezTo>
                          <a:pt x="2512100" y="-32074"/>
                          <a:pt x="2843026" y="29872"/>
                          <a:pt x="2977067" y="0"/>
                        </a:cubicBezTo>
                        <a:cubicBezTo>
                          <a:pt x="3019195" y="110843"/>
                          <a:pt x="2883195" y="292184"/>
                          <a:pt x="2977067" y="481770"/>
                        </a:cubicBezTo>
                        <a:cubicBezTo>
                          <a:pt x="3023304" y="730071"/>
                          <a:pt x="2926370" y="815572"/>
                          <a:pt x="2977067" y="1011718"/>
                        </a:cubicBezTo>
                        <a:cubicBezTo>
                          <a:pt x="3001171" y="1237875"/>
                          <a:pt x="2941123" y="1383834"/>
                          <a:pt x="2977067" y="1493489"/>
                        </a:cubicBezTo>
                        <a:cubicBezTo>
                          <a:pt x="3011665" y="1598668"/>
                          <a:pt x="2980137" y="1808730"/>
                          <a:pt x="2977067" y="1902994"/>
                        </a:cubicBezTo>
                        <a:cubicBezTo>
                          <a:pt x="2980177" y="1943101"/>
                          <a:pt x="2920076" y="2176391"/>
                          <a:pt x="2977067" y="2408854"/>
                        </a:cubicBezTo>
                        <a:cubicBezTo>
                          <a:pt x="2810906" y="2456998"/>
                          <a:pt x="2585120" y="2355199"/>
                          <a:pt x="2451118" y="2408854"/>
                        </a:cubicBezTo>
                        <a:cubicBezTo>
                          <a:pt x="2320869" y="2425373"/>
                          <a:pt x="2231782" y="2402141"/>
                          <a:pt x="2044252" y="2408854"/>
                        </a:cubicBezTo>
                        <a:cubicBezTo>
                          <a:pt x="1811511" y="2414347"/>
                          <a:pt x="1640242" y="2399903"/>
                          <a:pt x="1518304" y="2408854"/>
                        </a:cubicBezTo>
                        <a:cubicBezTo>
                          <a:pt x="1385020" y="2385183"/>
                          <a:pt x="1229312" y="2411884"/>
                          <a:pt x="1051896" y="2408854"/>
                        </a:cubicBezTo>
                        <a:cubicBezTo>
                          <a:pt x="842772" y="2414611"/>
                          <a:pt x="743447" y="2403403"/>
                          <a:pt x="585489" y="2408854"/>
                        </a:cubicBezTo>
                        <a:cubicBezTo>
                          <a:pt x="395114" y="2396130"/>
                          <a:pt x="134453" y="2398249"/>
                          <a:pt x="0" y="2408854"/>
                        </a:cubicBezTo>
                        <a:cubicBezTo>
                          <a:pt x="-68302" y="2275570"/>
                          <a:pt x="34107" y="1964884"/>
                          <a:pt x="0" y="1902994"/>
                        </a:cubicBezTo>
                        <a:cubicBezTo>
                          <a:pt x="-33090" y="1782494"/>
                          <a:pt x="19740" y="1493704"/>
                          <a:pt x="0" y="1397135"/>
                        </a:cubicBezTo>
                        <a:cubicBezTo>
                          <a:pt x="-26311" y="1289228"/>
                          <a:pt x="16223" y="1111999"/>
                          <a:pt x="0" y="915364"/>
                        </a:cubicBezTo>
                        <a:cubicBezTo>
                          <a:pt x="-23818" y="682634"/>
                          <a:pt x="-20375" y="624134"/>
                          <a:pt x="0" y="481770"/>
                        </a:cubicBezTo>
                        <a:cubicBezTo>
                          <a:pt x="27100" y="327007"/>
                          <a:pt x="18029" y="176905"/>
                          <a:pt x="0" y="0"/>
                        </a:cubicBezTo>
                        <a:close/>
                      </a:path>
                      <a:path w="2977067" h="2408854" fill="none" stroke="0" extrusionOk="0">
                        <a:moveTo>
                          <a:pt x="0" y="0"/>
                        </a:moveTo>
                        <a:cubicBezTo>
                          <a:pt x="116000" y="-1286"/>
                          <a:pt x="273599" y="8196"/>
                          <a:pt x="496177" y="0"/>
                        </a:cubicBezTo>
                        <a:cubicBezTo>
                          <a:pt x="669851" y="-26364"/>
                          <a:pt x="832011" y="40496"/>
                          <a:pt x="962584" y="0"/>
                        </a:cubicBezTo>
                        <a:cubicBezTo>
                          <a:pt x="1087365" y="-55521"/>
                          <a:pt x="1336486" y="34992"/>
                          <a:pt x="1488533" y="0"/>
                        </a:cubicBezTo>
                        <a:cubicBezTo>
                          <a:pt x="1610139" y="-50785"/>
                          <a:pt x="1788364" y="59604"/>
                          <a:pt x="1954940" y="0"/>
                        </a:cubicBezTo>
                        <a:cubicBezTo>
                          <a:pt x="2110305" y="-25121"/>
                          <a:pt x="2279243" y="7774"/>
                          <a:pt x="2391577" y="0"/>
                        </a:cubicBezTo>
                        <a:cubicBezTo>
                          <a:pt x="2428103" y="-37676"/>
                          <a:pt x="2845739" y="25446"/>
                          <a:pt x="2977067" y="0"/>
                        </a:cubicBezTo>
                        <a:cubicBezTo>
                          <a:pt x="3037988" y="127991"/>
                          <a:pt x="2898438" y="311197"/>
                          <a:pt x="2977067" y="481770"/>
                        </a:cubicBezTo>
                        <a:cubicBezTo>
                          <a:pt x="3005696" y="742843"/>
                          <a:pt x="2952220" y="763377"/>
                          <a:pt x="2977067" y="1011718"/>
                        </a:cubicBezTo>
                        <a:cubicBezTo>
                          <a:pt x="3014931" y="1208802"/>
                          <a:pt x="2959255" y="1401710"/>
                          <a:pt x="2977067" y="1493489"/>
                        </a:cubicBezTo>
                        <a:cubicBezTo>
                          <a:pt x="3021827" y="1621527"/>
                          <a:pt x="2952063" y="1796056"/>
                          <a:pt x="2977067" y="1902994"/>
                        </a:cubicBezTo>
                        <a:cubicBezTo>
                          <a:pt x="3019854" y="1967566"/>
                          <a:pt x="2893172" y="2171795"/>
                          <a:pt x="2977067" y="2408854"/>
                        </a:cubicBezTo>
                        <a:cubicBezTo>
                          <a:pt x="2836971" y="2436250"/>
                          <a:pt x="2564789" y="2369592"/>
                          <a:pt x="2451118" y="2408854"/>
                        </a:cubicBezTo>
                        <a:cubicBezTo>
                          <a:pt x="2330260" y="2422302"/>
                          <a:pt x="2218846" y="2411305"/>
                          <a:pt x="2044252" y="2408854"/>
                        </a:cubicBezTo>
                        <a:cubicBezTo>
                          <a:pt x="1843052" y="2412378"/>
                          <a:pt x="1636667" y="2352488"/>
                          <a:pt x="1518304" y="2408854"/>
                        </a:cubicBezTo>
                        <a:cubicBezTo>
                          <a:pt x="1398983" y="2417764"/>
                          <a:pt x="1256963" y="2410354"/>
                          <a:pt x="1051896" y="2408854"/>
                        </a:cubicBezTo>
                        <a:cubicBezTo>
                          <a:pt x="806025" y="2424577"/>
                          <a:pt x="746898" y="2383305"/>
                          <a:pt x="585489" y="2408854"/>
                        </a:cubicBezTo>
                        <a:cubicBezTo>
                          <a:pt x="389372" y="2396164"/>
                          <a:pt x="111122" y="2418148"/>
                          <a:pt x="0" y="2408854"/>
                        </a:cubicBezTo>
                        <a:cubicBezTo>
                          <a:pt x="-61150" y="2292206"/>
                          <a:pt x="68248" y="2015657"/>
                          <a:pt x="0" y="1902994"/>
                        </a:cubicBezTo>
                        <a:cubicBezTo>
                          <a:pt x="-6540" y="1829299"/>
                          <a:pt x="18844" y="1493084"/>
                          <a:pt x="0" y="1397135"/>
                        </a:cubicBezTo>
                        <a:cubicBezTo>
                          <a:pt x="4997" y="1282975"/>
                          <a:pt x="10106" y="1139466"/>
                          <a:pt x="0" y="915364"/>
                        </a:cubicBezTo>
                        <a:cubicBezTo>
                          <a:pt x="-4012" y="682789"/>
                          <a:pt x="16346" y="599400"/>
                          <a:pt x="0" y="481770"/>
                        </a:cubicBezTo>
                        <a:cubicBezTo>
                          <a:pt x="21554" y="349554"/>
                          <a:pt x="16018" y="180323"/>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 name="TextBox 4">
            <a:extLst>
              <a:ext uri="{FF2B5EF4-FFF2-40B4-BE49-F238E27FC236}">
                <a16:creationId xmlns:a16="http://schemas.microsoft.com/office/drawing/2014/main" id="{4339D749-0378-FB52-D31A-A575642CCB74}"/>
              </a:ext>
            </a:extLst>
          </p:cNvPr>
          <p:cNvSpPr txBox="1"/>
          <p:nvPr/>
        </p:nvSpPr>
        <p:spPr>
          <a:xfrm>
            <a:off x="1373332" y="5442182"/>
            <a:ext cx="2237597" cy="461665"/>
          </a:xfrm>
          <a:prstGeom prst="rect">
            <a:avLst/>
          </a:prstGeom>
          <a:noFill/>
        </p:spPr>
        <p:txBody>
          <a:bodyPr wrap="square">
            <a:spAutoFit/>
          </a:bodyPr>
          <a:lstStyle/>
          <a:p>
            <a:r>
              <a:rPr lang="es-DO" sz="2400" b="1" spc="300" dirty="0">
                <a:solidFill>
                  <a:srgbClr val="002E8A"/>
                </a:solidFill>
                <a:latin typeface="Arial" panose="020B0604020202020204" pitchFamily="34" charset="0"/>
                <a:cs typeface="Arial" panose="020B0604020202020204" pitchFamily="34" charset="0"/>
              </a:rPr>
              <a:t>Marzo</a:t>
            </a:r>
            <a:endParaRPr lang="en-US" sz="2400" b="1" spc="300" dirty="0">
              <a:solidFill>
                <a:srgbClr val="002E8A"/>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8187C62-7ABF-9E5E-3517-4329723A06A9}"/>
              </a:ext>
            </a:extLst>
          </p:cNvPr>
          <p:cNvSpPr txBox="1"/>
          <p:nvPr/>
        </p:nvSpPr>
        <p:spPr>
          <a:xfrm>
            <a:off x="4632272" y="1959710"/>
            <a:ext cx="2237597" cy="461665"/>
          </a:xfrm>
          <a:prstGeom prst="rect">
            <a:avLst/>
          </a:prstGeom>
          <a:noFill/>
        </p:spPr>
        <p:txBody>
          <a:bodyPr wrap="square">
            <a:spAutoFit/>
          </a:bodyPr>
          <a:lstStyle/>
          <a:p>
            <a:pPr algn="ctr"/>
            <a:r>
              <a:rPr lang="es-DO" sz="2400" b="1" spc="300" dirty="0">
                <a:solidFill>
                  <a:srgbClr val="002E8A"/>
                </a:solidFill>
                <a:latin typeface="Arial" panose="020B0604020202020204" pitchFamily="34" charset="0"/>
                <a:cs typeface="Arial" panose="020B0604020202020204" pitchFamily="34" charset="0"/>
              </a:rPr>
              <a:t>Febrero</a:t>
            </a:r>
            <a:endParaRPr lang="en-US" sz="2400" b="1" spc="300" dirty="0">
              <a:solidFill>
                <a:srgbClr val="002E8A"/>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60C8A81-1DD1-2C1A-7191-74A27D273C0C}"/>
              </a:ext>
            </a:extLst>
          </p:cNvPr>
          <p:cNvSpPr txBox="1"/>
          <p:nvPr/>
        </p:nvSpPr>
        <p:spPr>
          <a:xfrm>
            <a:off x="1148011" y="1957501"/>
            <a:ext cx="2237597" cy="461665"/>
          </a:xfrm>
          <a:prstGeom prst="rect">
            <a:avLst/>
          </a:prstGeom>
          <a:noFill/>
        </p:spPr>
        <p:txBody>
          <a:bodyPr wrap="square">
            <a:spAutoFit/>
          </a:bodyPr>
          <a:lstStyle/>
          <a:p>
            <a:r>
              <a:rPr lang="es-DO" sz="2400" b="1" spc="300" dirty="0">
                <a:solidFill>
                  <a:srgbClr val="002E8A"/>
                </a:solidFill>
                <a:latin typeface="Arial" panose="020B0604020202020204" pitchFamily="34" charset="0"/>
                <a:cs typeface="Arial" panose="020B0604020202020204" pitchFamily="34" charset="0"/>
              </a:rPr>
              <a:t>Enero</a:t>
            </a:r>
            <a:endParaRPr lang="en-US" sz="2400" b="1" spc="300" dirty="0">
              <a:solidFill>
                <a:srgbClr val="002E8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69E9BB5-7FEB-8168-2C0C-E72E001C3CD7}"/>
              </a:ext>
            </a:extLst>
          </p:cNvPr>
          <p:cNvSpPr txBox="1"/>
          <p:nvPr/>
        </p:nvSpPr>
        <p:spPr>
          <a:xfrm>
            <a:off x="4290159" y="2637427"/>
            <a:ext cx="2830790" cy="2693045"/>
          </a:xfrm>
          <a:prstGeom prst="rect">
            <a:avLst/>
          </a:prstGeom>
          <a:noFill/>
        </p:spPr>
        <p:txBody>
          <a:bodyPr wrap="square" lIns="91440" tIns="45720" rIns="91440" bIns="45720" rtlCol="0" anchor="t">
            <a:spAutoFit/>
          </a:bodyPr>
          <a:lstStyle/>
          <a:p>
            <a:pPr algn="ctr"/>
            <a:endParaRPr lang="es-DO" sz="1300" dirty="0">
              <a:highlight>
                <a:srgbClr val="FFFF00"/>
              </a:highlight>
              <a:latin typeface="Arial Nova Cond" panose="020B0506020202020204" pitchFamily="34" charset="0"/>
            </a:endParaRPr>
          </a:p>
          <a:p>
            <a:pPr algn="ctr"/>
            <a:r>
              <a:rPr lang="es-DO" sz="1300" dirty="0">
                <a:latin typeface="Arial Nova Cond"/>
              </a:rPr>
              <a:t>Celebración San Valentín</a:t>
            </a:r>
          </a:p>
          <a:p>
            <a:pPr algn="ctr"/>
            <a:endParaRPr lang="es-DO" sz="1300" dirty="0">
              <a:latin typeface="Arial Nova Cond" panose="020B0506020202020204" pitchFamily="34" charset="0"/>
            </a:endParaRPr>
          </a:p>
          <a:p>
            <a:pPr algn="ctr"/>
            <a:r>
              <a:rPr lang="es-DO" sz="1300" dirty="0">
                <a:latin typeface="Arial Nova Cond"/>
              </a:rPr>
              <a:t>Despliegue general de objetivos 2024</a:t>
            </a:r>
          </a:p>
          <a:p>
            <a:pPr algn="ctr"/>
            <a:endParaRPr lang="es-DO" sz="1300" dirty="0">
              <a:latin typeface="Arial Nova Cond" panose="020B0506020202020204" pitchFamily="34" charset="0"/>
            </a:endParaRPr>
          </a:p>
          <a:p>
            <a:pPr algn="ctr"/>
            <a:r>
              <a:rPr lang="es-DO" sz="1300" dirty="0">
                <a:latin typeface="Arial Nova Cond"/>
              </a:rPr>
              <a:t>Premiación MIP y Proyectos</a:t>
            </a:r>
          </a:p>
          <a:p>
            <a:pPr algn="ctr"/>
            <a:endParaRPr lang="es-DO" sz="1300" dirty="0">
              <a:latin typeface="Arial Nova Cond" panose="020B0506020202020204" pitchFamily="34" charset="0"/>
            </a:endParaRPr>
          </a:p>
          <a:p>
            <a:pPr algn="ctr"/>
            <a:r>
              <a:rPr lang="es-DO" sz="1300" dirty="0">
                <a:latin typeface="Arial Nova Cond"/>
              </a:rPr>
              <a:t>Celebración Carnaval</a:t>
            </a:r>
          </a:p>
          <a:p>
            <a:pPr algn="ctr"/>
            <a:endParaRPr lang="es-DO" sz="1300" dirty="0">
              <a:latin typeface="Arial Nova Cond" panose="020B0506020202020204" pitchFamily="34" charset="0"/>
            </a:endParaRPr>
          </a:p>
          <a:p>
            <a:pPr algn="ctr"/>
            <a:r>
              <a:rPr lang="es-DO" sz="1300" dirty="0">
                <a:latin typeface="Arial Nova Cond"/>
              </a:rPr>
              <a:t>Practica de Inspección FDA (Mock) </a:t>
            </a:r>
            <a:endParaRPr lang="es-DO" sz="1300" dirty="0">
              <a:latin typeface="Arial Nova Cond" panose="020B0506020202020204" pitchFamily="34" charset="0"/>
            </a:endParaRPr>
          </a:p>
          <a:p>
            <a:pPr algn="ctr"/>
            <a:endParaRPr lang="es-DO" sz="1300" dirty="0">
              <a:latin typeface="Arial Nova Cond" panose="020B0506020202020204" pitchFamily="34" charset="0"/>
            </a:endParaRPr>
          </a:p>
          <a:p>
            <a:pPr algn="ctr"/>
            <a:endParaRPr lang="es-DO" sz="1300" dirty="0">
              <a:highlight>
                <a:srgbClr val="FFFF00"/>
              </a:highlight>
              <a:latin typeface="Arial Nova Cond" panose="020B0506020202020204" pitchFamily="34" charset="0"/>
            </a:endParaRPr>
          </a:p>
          <a:p>
            <a:pPr algn="ctr"/>
            <a:endParaRPr lang="es-DO" sz="1300" dirty="0">
              <a:highlight>
                <a:srgbClr val="FFFF00"/>
              </a:highlight>
              <a:latin typeface="Arial Nova Cond" panose="020B0506020202020204" pitchFamily="34" charset="0"/>
              <a:cs typeface="Calibri" panose="020F0502020204030204"/>
            </a:endParaRPr>
          </a:p>
        </p:txBody>
      </p:sp>
      <p:sp>
        <p:nvSpPr>
          <p:cNvPr id="10" name="TextBox 9">
            <a:extLst>
              <a:ext uri="{FF2B5EF4-FFF2-40B4-BE49-F238E27FC236}">
                <a16:creationId xmlns:a16="http://schemas.microsoft.com/office/drawing/2014/main" id="{526C7FBE-DC42-7664-461E-B273219EF824}"/>
              </a:ext>
            </a:extLst>
          </p:cNvPr>
          <p:cNvSpPr txBox="1"/>
          <p:nvPr/>
        </p:nvSpPr>
        <p:spPr>
          <a:xfrm>
            <a:off x="468136" y="2952441"/>
            <a:ext cx="2864027" cy="2062103"/>
          </a:xfrm>
          <a:prstGeom prst="rect">
            <a:avLst/>
          </a:prstGeom>
          <a:noFill/>
        </p:spPr>
        <p:txBody>
          <a:bodyPr wrap="square" lIns="91440" tIns="45720" rIns="91440" bIns="45720" rtlCol="0" anchor="t">
            <a:spAutoFit/>
          </a:bodyPr>
          <a:lstStyle/>
          <a:p>
            <a:pPr algn="ctr"/>
            <a:r>
              <a:rPr lang="es-DO" sz="1600" dirty="0">
                <a:latin typeface="Arial Nova Cond"/>
              </a:rPr>
              <a:t>Inicio Seguro </a:t>
            </a:r>
            <a:endParaRPr lang="en-US" dirty="0"/>
          </a:p>
          <a:p>
            <a:pPr algn="ctr"/>
            <a:endParaRPr lang="es-DO" sz="1600" dirty="0">
              <a:latin typeface="Arial Nova Cond" panose="020B0506020202020204" pitchFamily="34" charset="0"/>
            </a:endParaRPr>
          </a:p>
          <a:p>
            <a:pPr algn="ctr"/>
            <a:r>
              <a:rPr lang="es-DO" sz="1600" dirty="0">
                <a:latin typeface="Arial Nova Cond"/>
              </a:rPr>
              <a:t>VSM de Backorder</a:t>
            </a:r>
            <a:endParaRPr lang="es-DO" sz="1600" dirty="0">
              <a:latin typeface="Arial Nova Cond" panose="020B0506020202020204" pitchFamily="34" charset="0"/>
            </a:endParaRPr>
          </a:p>
          <a:p>
            <a:pPr algn="ctr"/>
            <a:endParaRPr lang="es-DO" sz="1600" dirty="0">
              <a:latin typeface="Arial Nova Cond" panose="020B0506020202020204" pitchFamily="34" charset="0"/>
            </a:endParaRPr>
          </a:p>
          <a:p>
            <a:pPr algn="ctr"/>
            <a:r>
              <a:rPr lang="es-DO" sz="1600" dirty="0">
                <a:latin typeface="Arial Nova Cond"/>
              </a:rPr>
              <a:t>Visita Juliana Daza</a:t>
            </a:r>
            <a:endParaRPr lang="es-DO" sz="1600" dirty="0">
              <a:latin typeface="Arial Nova Cond" panose="020B0506020202020204" pitchFamily="34" charset="0"/>
            </a:endParaRPr>
          </a:p>
          <a:p>
            <a:pPr algn="ctr"/>
            <a:endParaRPr lang="es-DO" sz="1600" dirty="0">
              <a:latin typeface="Arial Nova Cond" panose="020B0506020202020204" pitchFamily="34" charset="0"/>
            </a:endParaRPr>
          </a:p>
          <a:p>
            <a:pPr algn="ctr"/>
            <a:endParaRPr lang="es-DO" sz="1600" dirty="0">
              <a:highlight>
                <a:srgbClr val="FFFF00"/>
              </a:highlight>
              <a:latin typeface="Arial Nova Cond" panose="020B0506020202020204" pitchFamily="34" charset="0"/>
            </a:endParaRPr>
          </a:p>
          <a:p>
            <a:pPr algn="ctr"/>
            <a:endParaRPr lang="es-DO" sz="1600" dirty="0">
              <a:highlight>
                <a:srgbClr val="FFFF00"/>
              </a:highlight>
              <a:latin typeface="Arial Nova Cond" panose="020B0506020202020204" pitchFamily="34" charset="0"/>
            </a:endParaRPr>
          </a:p>
        </p:txBody>
      </p:sp>
      <p:sp>
        <p:nvSpPr>
          <p:cNvPr id="11" name="TextBox 10">
            <a:extLst>
              <a:ext uri="{FF2B5EF4-FFF2-40B4-BE49-F238E27FC236}">
                <a16:creationId xmlns:a16="http://schemas.microsoft.com/office/drawing/2014/main" id="{D01D840E-9E18-795C-B8AC-85DC8E1D2FE2}"/>
              </a:ext>
            </a:extLst>
          </p:cNvPr>
          <p:cNvSpPr txBox="1"/>
          <p:nvPr/>
        </p:nvSpPr>
        <p:spPr>
          <a:xfrm>
            <a:off x="743266" y="6107109"/>
            <a:ext cx="2788044" cy="2385268"/>
          </a:xfrm>
          <a:prstGeom prst="rect">
            <a:avLst/>
          </a:prstGeom>
          <a:noFill/>
        </p:spPr>
        <p:txBody>
          <a:bodyPr wrap="square" lIns="91440" tIns="45720" rIns="91440" bIns="45720" rtlCol="0" anchor="t">
            <a:spAutoFit/>
          </a:bodyPr>
          <a:lstStyle/>
          <a:p>
            <a:pPr algn="ctr"/>
            <a:r>
              <a:rPr lang="es-DO" sz="1500" dirty="0">
                <a:latin typeface="Arial Nova Cond"/>
              </a:rPr>
              <a:t>Encuesta BPTW</a:t>
            </a:r>
          </a:p>
          <a:p>
            <a:pPr algn="ctr"/>
            <a:endParaRPr lang="es-DO" sz="1500" dirty="0">
              <a:latin typeface="Arial Nova Cond" panose="020B0506020202020204" pitchFamily="34" charset="0"/>
            </a:endParaRPr>
          </a:p>
          <a:p>
            <a:pPr algn="ctr"/>
            <a:r>
              <a:rPr lang="es-DO" sz="1500" dirty="0">
                <a:latin typeface="Arial Nova Cond"/>
              </a:rPr>
              <a:t>Inicio de torneo de Baloncesto</a:t>
            </a:r>
          </a:p>
          <a:p>
            <a:pPr algn="ctr"/>
            <a:endParaRPr lang="es-DO" sz="1500" dirty="0">
              <a:latin typeface="Arial Nova Cond" panose="020B0506020202020204" pitchFamily="34" charset="0"/>
            </a:endParaRPr>
          </a:p>
          <a:p>
            <a:pPr algn="ctr"/>
            <a:r>
              <a:rPr lang="es-DO" sz="1500" dirty="0">
                <a:latin typeface="Arial Nova Cond"/>
              </a:rPr>
              <a:t>Conmemoración Día de la Mujer </a:t>
            </a:r>
            <a:endParaRPr lang="es-DO" sz="1500" dirty="0">
              <a:latin typeface="Arial Nova Cond" panose="020B0506020202020204" pitchFamily="34" charset="0"/>
            </a:endParaRPr>
          </a:p>
          <a:p>
            <a:pPr algn="ctr"/>
            <a:endParaRPr lang="es-DO" sz="1500" dirty="0">
              <a:latin typeface="Arial Nova Cond" panose="020B0506020202020204" pitchFamily="34" charset="0"/>
            </a:endParaRPr>
          </a:p>
          <a:p>
            <a:pPr algn="ctr"/>
            <a:r>
              <a:rPr lang="es-DO" sz="1500" dirty="0">
                <a:latin typeface="Arial Nova Cond"/>
              </a:rPr>
              <a:t>Celebración empleados con 10 </a:t>
            </a:r>
            <a:r>
              <a:rPr lang="es-DO" sz="1500" dirty="0">
                <a:ea typeface="+mn-lt"/>
                <a:cs typeface="+mn-lt"/>
              </a:rPr>
              <a:t>años</a:t>
            </a:r>
          </a:p>
          <a:p>
            <a:pPr algn="ctr"/>
            <a:endParaRPr lang="es-DO" sz="1500" dirty="0">
              <a:latin typeface="Arial Nova Cond" panose="020B0506020202020204" pitchFamily="34" charset="0"/>
            </a:endParaRPr>
          </a:p>
          <a:p>
            <a:pPr algn="ctr"/>
            <a:endParaRPr lang="es-DO" sz="1400" dirty="0">
              <a:highlight>
                <a:srgbClr val="FFFF00"/>
              </a:highlight>
              <a:latin typeface="Arial Nova Cond" panose="020B0506020202020204" pitchFamily="34" charset="0"/>
            </a:endParaRPr>
          </a:p>
        </p:txBody>
      </p:sp>
      <p:sp>
        <p:nvSpPr>
          <p:cNvPr id="12" name="Rectangle 11">
            <a:extLst>
              <a:ext uri="{FF2B5EF4-FFF2-40B4-BE49-F238E27FC236}">
                <a16:creationId xmlns:a16="http://schemas.microsoft.com/office/drawing/2014/main" id="{C2B1FDE7-0F6C-209A-48D8-7163A2586D9E}"/>
              </a:ext>
            </a:extLst>
          </p:cNvPr>
          <p:cNvSpPr/>
          <p:nvPr/>
        </p:nvSpPr>
        <p:spPr>
          <a:xfrm>
            <a:off x="4166935" y="5975262"/>
            <a:ext cx="3131817" cy="2454150"/>
          </a:xfrm>
          <a:custGeom>
            <a:avLst/>
            <a:gdLst>
              <a:gd name="connsiteX0" fmla="*/ 0 w 3131817"/>
              <a:gd name="connsiteY0" fmla="*/ 0 h 2454150"/>
              <a:gd name="connsiteX1" fmla="*/ 521969 w 3131817"/>
              <a:gd name="connsiteY1" fmla="*/ 0 h 2454150"/>
              <a:gd name="connsiteX2" fmla="*/ 1012621 w 3131817"/>
              <a:gd name="connsiteY2" fmla="*/ 0 h 2454150"/>
              <a:gd name="connsiteX3" fmla="*/ 1565908 w 3131817"/>
              <a:gd name="connsiteY3" fmla="*/ 0 h 2454150"/>
              <a:gd name="connsiteX4" fmla="*/ 2056560 w 3131817"/>
              <a:gd name="connsiteY4" fmla="*/ 0 h 2454150"/>
              <a:gd name="connsiteX5" fmla="*/ 2515892 w 3131817"/>
              <a:gd name="connsiteY5" fmla="*/ 0 h 2454150"/>
              <a:gd name="connsiteX6" fmla="*/ 3131817 w 3131817"/>
              <a:gd name="connsiteY6" fmla="*/ 0 h 2454150"/>
              <a:gd name="connsiteX7" fmla="*/ 3131817 w 3131817"/>
              <a:gd name="connsiteY7" fmla="*/ 490829 h 2454150"/>
              <a:gd name="connsiteX8" fmla="*/ 3131817 w 3131817"/>
              <a:gd name="connsiteY8" fmla="*/ 1030742 h 2454150"/>
              <a:gd name="connsiteX9" fmla="*/ 3131817 w 3131817"/>
              <a:gd name="connsiteY9" fmla="*/ 1521573 h 2454150"/>
              <a:gd name="connsiteX10" fmla="*/ 3131817 w 3131817"/>
              <a:gd name="connsiteY10" fmla="*/ 1938778 h 2454150"/>
              <a:gd name="connsiteX11" fmla="*/ 3131817 w 3131817"/>
              <a:gd name="connsiteY11" fmla="*/ 2454150 h 2454150"/>
              <a:gd name="connsiteX12" fmla="*/ 2578529 w 3131817"/>
              <a:gd name="connsiteY12" fmla="*/ 2454150 h 2454150"/>
              <a:gd name="connsiteX13" fmla="*/ 2150514 w 3131817"/>
              <a:gd name="connsiteY13" fmla="*/ 2454150 h 2454150"/>
              <a:gd name="connsiteX14" fmla="*/ 1597227 w 3131817"/>
              <a:gd name="connsiteY14" fmla="*/ 2454150 h 2454150"/>
              <a:gd name="connsiteX15" fmla="*/ 1106575 w 3131817"/>
              <a:gd name="connsiteY15" fmla="*/ 2454150 h 2454150"/>
              <a:gd name="connsiteX16" fmla="*/ 615924 w 3131817"/>
              <a:gd name="connsiteY16" fmla="*/ 2454150 h 2454150"/>
              <a:gd name="connsiteX17" fmla="*/ 0 w 3131817"/>
              <a:gd name="connsiteY17" fmla="*/ 2454150 h 2454150"/>
              <a:gd name="connsiteX18" fmla="*/ 0 w 3131817"/>
              <a:gd name="connsiteY18" fmla="*/ 1938778 h 2454150"/>
              <a:gd name="connsiteX19" fmla="*/ 0 w 3131817"/>
              <a:gd name="connsiteY19" fmla="*/ 1423407 h 2454150"/>
              <a:gd name="connsiteX20" fmla="*/ 0 w 3131817"/>
              <a:gd name="connsiteY20" fmla="*/ 932576 h 2454150"/>
              <a:gd name="connsiteX21" fmla="*/ 0 w 3131817"/>
              <a:gd name="connsiteY21" fmla="*/ 490829 h 2454150"/>
              <a:gd name="connsiteX22" fmla="*/ 0 w 3131817"/>
              <a:gd name="connsiteY22" fmla="*/ 0 h 2454150"/>
              <a:gd name="connsiteX0" fmla="*/ 0 w 3131817"/>
              <a:gd name="connsiteY0" fmla="*/ 0 h 2454150"/>
              <a:gd name="connsiteX1" fmla="*/ 490650 w 3131817"/>
              <a:gd name="connsiteY1" fmla="*/ 0 h 2454150"/>
              <a:gd name="connsiteX2" fmla="*/ 1043939 w 3131817"/>
              <a:gd name="connsiteY2" fmla="*/ 0 h 2454150"/>
              <a:gd name="connsiteX3" fmla="*/ 1471954 w 3131817"/>
              <a:gd name="connsiteY3" fmla="*/ 0 h 2454150"/>
              <a:gd name="connsiteX4" fmla="*/ 1993923 w 3131817"/>
              <a:gd name="connsiteY4" fmla="*/ 0 h 2454150"/>
              <a:gd name="connsiteX5" fmla="*/ 2421938 w 3131817"/>
              <a:gd name="connsiteY5" fmla="*/ 0 h 2454150"/>
              <a:gd name="connsiteX6" fmla="*/ 3131817 w 3131817"/>
              <a:gd name="connsiteY6" fmla="*/ 0 h 2454150"/>
              <a:gd name="connsiteX7" fmla="*/ 3131817 w 3131817"/>
              <a:gd name="connsiteY7" fmla="*/ 539913 h 2454150"/>
              <a:gd name="connsiteX8" fmla="*/ 3131817 w 3131817"/>
              <a:gd name="connsiteY8" fmla="*/ 1079825 h 2454150"/>
              <a:gd name="connsiteX9" fmla="*/ 3131817 w 3131817"/>
              <a:gd name="connsiteY9" fmla="*/ 1521573 h 2454150"/>
              <a:gd name="connsiteX10" fmla="*/ 3131817 w 3131817"/>
              <a:gd name="connsiteY10" fmla="*/ 1987861 h 2454150"/>
              <a:gd name="connsiteX11" fmla="*/ 3131817 w 3131817"/>
              <a:gd name="connsiteY11" fmla="*/ 2454150 h 2454150"/>
              <a:gd name="connsiteX12" fmla="*/ 2578529 w 3131817"/>
              <a:gd name="connsiteY12" fmla="*/ 2454150 h 2454150"/>
              <a:gd name="connsiteX13" fmla="*/ 2087878 w 3131817"/>
              <a:gd name="connsiteY13" fmla="*/ 2454150 h 2454150"/>
              <a:gd name="connsiteX14" fmla="*/ 1534590 w 3131817"/>
              <a:gd name="connsiteY14" fmla="*/ 2454150 h 2454150"/>
              <a:gd name="connsiteX15" fmla="*/ 1043939 w 3131817"/>
              <a:gd name="connsiteY15" fmla="*/ 2454150 h 2454150"/>
              <a:gd name="connsiteX16" fmla="*/ 553288 w 3131817"/>
              <a:gd name="connsiteY16" fmla="*/ 2454150 h 2454150"/>
              <a:gd name="connsiteX17" fmla="*/ 0 w 3131817"/>
              <a:gd name="connsiteY17" fmla="*/ 2454150 h 2454150"/>
              <a:gd name="connsiteX18" fmla="*/ 0 w 3131817"/>
              <a:gd name="connsiteY18" fmla="*/ 2012403 h 2454150"/>
              <a:gd name="connsiteX19" fmla="*/ 0 w 3131817"/>
              <a:gd name="connsiteY19" fmla="*/ 1546114 h 2454150"/>
              <a:gd name="connsiteX20" fmla="*/ 0 w 3131817"/>
              <a:gd name="connsiteY20" fmla="*/ 1030742 h 2454150"/>
              <a:gd name="connsiteX21" fmla="*/ 0 w 3131817"/>
              <a:gd name="connsiteY21" fmla="*/ 564454 h 2454150"/>
              <a:gd name="connsiteX22" fmla="*/ 0 w 3131817"/>
              <a:gd name="connsiteY22" fmla="*/ 0 h 2454150"/>
              <a:gd name="connsiteX0" fmla="*/ 0 w 3131817"/>
              <a:gd name="connsiteY0" fmla="*/ 0 h 2454150"/>
              <a:gd name="connsiteX1" fmla="*/ 521969 w 3131817"/>
              <a:gd name="connsiteY1" fmla="*/ 0 h 2454150"/>
              <a:gd name="connsiteX2" fmla="*/ 1012621 w 3131817"/>
              <a:gd name="connsiteY2" fmla="*/ 0 h 2454150"/>
              <a:gd name="connsiteX3" fmla="*/ 1565908 w 3131817"/>
              <a:gd name="connsiteY3" fmla="*/ 0 h 2454150"/>
              <a:gd name="connsiteX4" fmla="*/ 2056560 w 3131817"/>
              <a:gd name="connsiteY4" fmla="*/ 0 h 2454150"/>
              <a:gd name="connsiteX5" fmla="*/ 2515892 w 3131817"/>
              <a:gd name="connsiteY5" fmla="*/ 0 h 2454150"/>
              <a:gd name="connsiteX6" fmla="*/ 3131817 w 3131817"/>
              <a:gd name="connsiteY6" fmla="*/ 0 h 2454150"/>
              <a:gd name="connsiteX7" fmla="*/ 3131817 w 3131817"/>
              <a:gd name="connsiteY7" fmla="*/ 490829 h 2454150"/>
              <a:gd name="connsiteX8" fmla="*/ 3131817 w 3131817"/>
              <a:gd name="connsiteY8" fmla="*/ 1030742 h 2454150"/>
              <a:gd name="connsiteX9" fmla="*/ 3131817 w 3131817"/>
              <a:gd name="connsiteY9" fmla="*/ 1521573 h 2454150"/>
              <a:gd name="connsiteX10" fmla="*/ 3131817 w 3131817"/>
              <a:gd name="connsiteY10" fmla="*/ 1938778 h 2454150"/>
              <a:gd name="connsiteX11" fmla="*/ 3131817 w 3131817"/>
              <a:gd name="connsiteY11" fmla="*/ 2454150 h 2454150"/>
              <a:gd name="connsiteX12" fmla="*/ 2578529 w 3131817"/>
              <a:gd name="connsiteY12" fmla="*/ 2454150 h 2454150"/>
              <a:gd name="connsiteX13" fmla="*/ 2150514 w 3131817"/>
              <a:gd name="connsiteY13" fmla="*/ 2454150 h 2454150"/>
              <a:gd name="connsiteX14" fmla="*/ 1597227 w 3131817"/>
              <a:gd name="connsiteY14" fmla="*/ 2454150 h 2454150"/>
              <a:gd name="connsiteX15" fmla="*/ 1106575 w 3131817"/>
              <a:gd name="connsiteY15" fmla="*/ 2454150 h 2454150"/>
              <a:gd name="connsiteX16" fmla="*/ 615924 w 3131817"/>
              <a:gd name="connsiteY16" fmla="*/ 2454150 h 2454150"/>
              <a:gd name="connsiteX17" fmla="*/ 0 w 3131817"/>
              <a:gd name="connsiteY17" fmla="*/ 2454150 h 2454150"/>
              <a:gd name="connsiteX18" fmla="*/ 0 w 3131817"/>
              <a:gd name="connsiteY18" fmla="*/ 1938778 h 2454150"/>
              <a:gd name="connsiteX19" fmla="*/ 0 w 3131817"/>
              <a:gd name="connsiteY19" fmla="*/ 1423407 h 2454150"/>
              <a:gd name="connsiteX20" fmla="*/ 0 w 3131817"/>
              <a:gd name="connsiteY20" fmla="*/ 932576 h 2454150"/>
              <a:gd name="connsiteX21" fmla="*/ 0 w 3131817"/>
              <a:gd name="connsiteY21" fmla="*/ 490829 h 2454150"/>
              <a:gd name="connsiteX22" fmla="*/ 0 w 3131817"/>
              <a:gd name="connsiteY22" fmla="*/ 0 h 2454150"/>
              <a:gd name="connsiteX0" fmla="*/ 0 w 3131817"/>
              <a:gd name="connsiteY0" fmla="*/ 0 h 2454150"/>
              <a:gd name="connsiteX1" fmla="*/ 521969 w 3131817"/>
              <a:gd name="connsiteY1" fmla="*/ 0 h 2454150"/>
              <a:gd name="connsiteX2" fmla="*/ 1012621 w 3131817"/>
              <a:gd name="connsiteY2" fmla="*/ 0 h 2454150"/>
              <a:gd name="connsiteX3" fmla="*/ 1565908 w 3131817"/>
              <a:gd name="connsiteY3" fmla="*/ 0 h 2454150"/>
              <a:gd name="connsiteX4" fmla="*/ 2056560 w 3131817"/>
              <a:gd name="connsiteY4" fmla="*/ 0 h 2454150"/>
              <a:gd name="connsiteX5" fmla="*/ 2515892 w 3131817"/>
              <a:gd name="connsiteY5" fmla="*/ 0 h 2454150"/>
              <a:gd name="connsiteX6" fmla="*/ 3131817 w 3131817"/>
              <a:gd name="connsiteY6" fmla="*/ 0 h 2454150"/>
              <a:gd name="connsiteX7" fmla="*/ 3131817 w 3131817"/>
              <a:gd name="connsiteY7" fmla="*/ 490829 h 2454150"/>
              <a:gd name="connsiteX8" fmla="*/ 3131817 w 3131817"/>
              <a:gd name="connsiteY8" fmla="*/ 1030742 h 2454150"/>
              <a:gd name="connsiteX9" fmla="*/ 3131817 w 3131817"/>
              <a:gd name="connsiteY9" fmla="*/ 1521573 h 2454150"/>
              <a:gd name="connsiteX10" fmla="*/ 3131817 w 3131817"/>
              <a:gd name="connsiteY10" fmla="*/ 1938778 h 2454150"/>
              <a:gd name="connsiteX11" fmla="*/ 3131817 w 3131817"/>
              <a:gd name="connsiteY11" fmla="*/ 2454150 h 2454150"/>
              <a:gd name="connsiteX12" fmla="*/ 2578529 w 3131817"/>
              <a:gd name="connsiteY12" fmla="*/ 2454150 h 2454150"/>
              <a:gd name="connsiteX13" fmla="*/ 2150514 w 3131817"/>
              <a:gd name="connsiteY13" fmla="*/ 2454150 h 2454150"/>
              <a:gd name="connsiteX14" fmla="*/ 1597227 w 3131817"/>
              <a:gd name="connsiteY14" fmla="*/ 2454150 h 2454150"/>
              <a:gd name="connsiteX15" fmla="*/ 1106575 w 3131817"/>
              <a:gd name="connsiteY15" fmla="*/ 2454150 h 2454150"/>
              <a:gd name="connsiteX16" fmla="*/ 615924 w 3131817"/>
              <a:gd name="connsiteY16" fmla="*/ 2454150 h 2454150"/>
              <a:gd name="connsiteX17" fmla="*/ 0 w 3131817"/>
              <a:gd name="connsiteY17" fmla="*/ 2454150 h 2454150"/>
              <a:gd name="connsiteX18" fmla="*/ 0 w 3131817"/>
              <a:gd name="connsiteY18" fmla="*/ 1938778 h 2454150"/>
              <a:gd name="connsiteX19" fmla="*/ 0 w 3131817"/>
              <a:gd name="connsiteY19" fmla="*/ 1423407 h 2454150"/>
              <a:gd name="connsiteX20" fmla="*/ 0 w 3131817"/>
              <a:gd name="connsiteY20" fmla="*/ 932576 h 2454150"/>
              <a:gd name="connsiteX21" fmla="*/ 0 w 3131817"/>
              <a:gd name="connsiteY21" fmla="*/ 490829 h 2454150"/>
              <a:gd name="connsiteX22" fmla="*/ 0 w 3131817"/>
              <a:gd name="connsiteY22" fmla="*/ 0 h 245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1817" h="2454150" fill="none" extrusionOk="0">
                <a:moveTo>
                  <a:pt x="0" y="0"/>
                </a:moveTo>
                <a:cubicBezTo>
                  <a:pt x="137956" y="-105599"/>
                  <a:pt x="280789" y="38846"/>
                  <a:pt x="521969" y="0"/>
                </a:cubicBezTo>
                <a:cubicBezTo>
                  <a:pt x="659730" y="35520"/>
                  <a:pt x="937683" y="64813"/>
                  <a:pt x="1012621" y="0"/>
                </a:cubicBezTo>
                <a:cubicBezTo>
                  <a:pt x="1071889" y="-125472"/>
                  <a:pt x="1300926" y="48279"/>
                  <a:pt x="1565908" y="0"/>
                </a:cubicBezTo>
                <a:cubicBezTo>
                  <a:pt x="1716606" y="-35037"/>
                  <a:pt x="1925628" y="-34906"/>
                  <a:pt x="2056560" y="0"/>
                </a:cubicBezTo>
                <a:cubicBezTo>
                  <a:pt x="2138447" y="-37044"/>
                  <a:pt x="2389619" y="-13591"/>
                  <a:pt x="2515892" y="0"/>
                </a:cubicBezTo>
                <a:cubicBezTo>
                  <a:pt x="2563440" y="-42027"/>
                  <a:pt x="3003328" y="69201"/>
                  <a:pt x="3131817" y="0"/>
                </a:cubicBezTo>
                <a:cubicBezTo>
                  <a:pt x="3166767" y="77759"/>
                  <a:pt x="3062731" y="366625"/>
                  <a:pt x="3131817" y="490829"/>
                </a:cubicBezTo>
                <a:cubicBezTo>
                  <a:pt x="3158817" y="730825"/>
                  <a:pt x="3091837" y="744312"/>
                  <a:pt x="3131817" y="1030742"/>
                </a:cubicBezTo>
                <a:cubicBezTo>
                  <a:pt x="3182072" y="1226486"/>
                  <a:pt x="3092415" y="1455242"/>
                  <a:pt x="3131817" y="1521573"/>
                </a:cubicBezTo>
                <a:cubicBezTo>
                  <a:pt x="3242519" y="1659829"/>
                  <a:pt x="3047651" y="1745755"/>
                  <a:pt x="3131817" y="1938778"/>
                </a:cubicBezTo>
                <a:cubicBezTo>
                  <a:pt x="3199300" y="2087185"/>
                  <a:pt x="3080348" y="2218245"/>
                  <a:pt x="3131817" y="2454150"/>
                </a:cubicBezTo>
                <a:cubicBezTo>
                  <a:pt x="2942836" y="2565433"/>
                  <a:pt x="2799148" y="2496014"/>
                  <a:pt x="2578529" y="2454150"/>
                </a:cubicBezTo>
                <a:cubicBezTo>
                  <a:pt x="2327978" y="2445262"/>
                  <a:pt x="2201259" y="2468667"/>
                  <a:pt x="2150514" y="2454150"/>
                </a:cubicBezTo>
                <a:cubicBezTo>
                  <a:pt x="2086855" y="2547304"/>
                  <a:pt x="1801715" y="2259293"/>
                  <a:pt x="1597227" y="2454150"/>
                </a:cubicBezTo>
                <a:cubicBezTo>
                  <a:pt x="1364425" y="2507543"/>
                  <a:pt x="1385978" y="2419846"/>
                  <a:pt x="1106575" y="2454150"/>
                </a:cubicBezTo>
                <a:cubicBezTo>
                  <a:pt x="820661" y="2515880"/>
                  <a:pt x="800622" y="2357478"/>
                  <a:pt x="615924" y="2454150"/>
                </a:cubicBezTo>
                <a:cubicBezTo>
                  <a:pt x="342524" y="2515578"/>
                  <a:pt x="111785" y="2450425"/>
                  <a:pt x="0" y="2454150"/>
                </a:cubicBezTo>
                <a:cubicBezTo>
                  <a:pt x="76765" y="2369461"/>
                  <a:pt x="132313" y="2200067"/>
                  <a:pt x="0" y="1938778"/>
                </a:cubicBezTo>
                <a:cubicBezTo>
                  <a:pt x="-2501" y="1868173"/>
                  <a:pt x="7924" y="1626721"/>
                  <a:pt x="0" y="1423407"/>
                </a:cubicBezTo>
                <a:cubicBezTo>
                  <a:pt x="-42913" y="1247921"/>
                  <a:pt x="33328" y="1107728"/>
                  <a:pt x="0" y="932576"/>
                </a:cubicBezTo>
                <a:cubicBezTo>
                  <a:pt x="4236" y="814877"/>
                  <a:pt x="67074" y="613530"/>
                  <a:pt x="0" y="490829"/>
                </a:cubicBezTo>
                <a:cubicBezTo>
                  <a:pt x="28476" y="309816"/>
                  <a:pt x="57250" y="279920"/>
                  <a:pt x="0" y="0"/>
                </a:cubicBezTo>
                <a:close/>
              </a:path>
              <a:path w="3131817" h="2454150" stroke="0" extrusionOk="0">
                <a:moveTo>
                  <a:pt x="0" y="0"/>
                </a:moveTo>
                <a:cubicBezTo>
                  <a:pt x="153891" y="-70993"/>
                  <a:pt x="388117" y="70103"/>
                  <a:pt x="490650" y="0"/>
                </a:cubicBezTo>
                <a:cubicBezTo>
                  <a:pt x="668821" y="-46330"/>
                  <a:pt x="881729" y="85034"/>
                  <a:pt x="1043939" y="0"/>
                </a:cubicBezTo>
                <a:cubicBezTo>
                  <a:pt x="1197798" y="37443"/>
                  <a:pt x="1272530" y="71266"/>
                  <a:pt x="1471954" y="0"/>
                </a:cubicBezTo>
                <a:cubicBezTo>
                  <a:pt x="1675969" y="1303"/>
                  <a:pt x="1695822" y="49569"/>
                  <a:pt x="1993923" y="0"/>
                </a:cubicBezTo>
                <a:cubicBezTo>
                  <a:pt x="2167677" y="-44348"/>
                  <a:pt x="2325408" y="-1002"/>
                  <a:pt x="2421938" y="0"/>
                </a:cubicBezTo>
                <a:cubicBezTo>
                  <a:pt x="2663414" y="46388"/>
                  <a:pt x="2917924" y="-69161"/>
                  <a:pt x="3131817" y="0"/>
                </a:cubicBezTo>
                <a:cubicBezTo>
                  <a:pt x="3279908" y="112094"/>
                  <a:pt x="2945652" y="239086"/>
                  <a:pt x="3131817" y="539913"/>
                </a:cubicBezTo>
                <a:cubicBezTo>
                  <a:pt x="3237355" y="740894"/>
                  <a:pt x="3118241" y="938848"/>
                  <a:pt x="3131817" y="1079825"/>
                </a:cubicBezTo>
                <a:cubicBezTo>
                  <a:pt x="3117920" y="1168997"/>
                  <a:pt x="3145900" y="1393773"/>
                  <a:pt x="3131817" y="1521573"/>
                </a:cubicBezTo>
                <a:cubicBezTo>
                  <a:pt x="3204776" y="1645373"/>
                  <a:pt x="3038682" y="1873969"/>
                  <a:pt x="3131817" y="1987861"/>
                </a:cubicBezTo>
                <a:cubicBezTo>
                  <a:pt x="3246653" y="2039958"/>
                  <a:pt x="3049361" y="2208770"/>
                  <a:pt x="3131817" y="2454150"/>
                </a:cubicBezTo>
                <a:cubicBezTo>
                  <a:pt x="2873558" y="2431230"/>
                  <a:pt x="2860687" y="2399897"/>
                  <a:pt x="2578529" y="2454150"/>
                </a:cubicBezTo>
                <a:cubicBezTo>
                  <a:pt x="2316273" y="2553423"/>
                  <a:pt x="2250771" y="2478849"/>
                  <a:pt x="2087878" y="2454150"/>
                </a:cubicBezTo>
                <a:cubicBezTo>
                  <a:pt x="1959174" y="2456764"/>
                  <a:pt x="1622426" y="2438160"/>
                  <a:pt x="1534590" y="2454150"/>
                </a:cubicBezTo>
                <a:cubicBezTo>
                  <a:pt x="1424728" y="2515790"/>
                  <a:pt x="1311995" y="2467689"/>
                  <a:pt x="1043939" y="2454150"/>
                </a:cubicBezTo>
                <a:cubicBezTo>
                  <a:pt x="768660" y="2459707"/>
                  <a:pt x="618516" y="2364340"/>
                  <a:pt x="553288" y="2454150"/>
                </a:cubicBezTo>
                <a:cubicBezTo>
                  <a:pt x="496014" y="2575792"/>
                  <a:pt x="337987" y="2322579"/>
                  <a:pt x="0" y="2454150"/>
                </a:cubicBezTo>
                <a:cubicBezTo>
                  <a:pt x="-50471" y="2395482"/>
                  <a:pt x="33041" y="2179096"/>
                  <a:pt x="0" y="2012403"/>
                </a:cubicBezTo>
                <a:cubicBezTo>
                  <a:pt x="46593" y="1940183"/>
                  <a:pt x="-13461" y="1649257"/>
                  <a:pt x="0" y="1546114"/>
                </a:cubicBezTo>
                <a:cubicBezTo>
                  <a:pt x="43668" y="1337799"/>
                  <a:pt x="176488" y="1242398"/>
                  <a:pt x="0" y="1030742"/>
                </a:cubicBezTo>
                <a:cubicBezTo>
                  <a:pt x="-56395" y="881511"/>
                  <a:pt x="-9041" y="664229"/>
                  <a:pt x="0" y="564454"/>
                </a:cubicBezTo>
                <a:cubicBezTo>
                  <a:pt x="-78587" y="269043"/>
                  <a:pt x="275375" y="269090"/>
                  <a:pt x="0" y="0"/>
                </a:cubicBezTo>
                <a:close/>
              </a:path>
              <a:path w="3131817" h="2454150" fill="none" stroke="0" extrusionOk="0">
                <a:moveTo>
                  <a:pt x="0" y="0"/>
                </a:moveTo>
                <a:cubicBezTo>
                  <a:pt x="163144" y="25253"/>
                  <a:pt x="367345" y="-27446"/>
                  <a:pt x="521969" y="0"/>
                </a:cubicBezTo>
                <a:cubicBezTo>
                  <a:pt x="674608" y="-3917"/>
                  <a:pt x="919705" y="30213"/>
                  <a:pt x="1012621" y="0"/>
                </a:cubicBezTo>
                <a:cubicBezTo>
                  <a:pt x="1145852" y="8986"/>
                  <a:pt x="1436084" y="-61293"/>
                  <a:pt x="1565908" y="0"/>
                </a:cubicBezTo>
                <a:cubicBezTo>
                  <a:pt x="1706823" y="-2526"/>
                  <a:pt x="1925452" y="82073"/>
                  <a:pt x="2056560" y="0"/>
                </a:cubicBezTo>
                <a:cubicBezTo>
                  <a:pt x="2144279" y="-55997"/>
                  <a:pt x="2420625" y="-10917"/>
                  <a:pt x="2515892" y="0"/>
                </a:cubicBezTo>
                <a:cubicBezTo>
                  <a:pt x="2652358" y="-9923"/>
                  <a:pt x="2997303" y="-19322"/>
                  <a:pt x="3131817" y="0"/>
                </a:cubicBezTo>
                <a:cubicBezTo>
                  <a:pt x="3215534" y="74824"/>
                  <a:pt x="3020320" y="358588"/>
                  <a:pt x="3131817" y="490829"/>
                </a:cubicBezTo>
                <a:cubicBezTo>
                  <a:pt x="3229270" y="741681"/>
                  <a:pt x="3061983" y="848284"/>
                  <a:pt x="3131817" y="1030742"/>
                </a:cubicBezTo>
                <a:cubicBezTo>
                  <a:pt x="3167248" y="1267574"/>
                  <a:pt x="3098643" y="1466639"/>
                  <a:pt x="3131817" y="1521573"/>
                </a:cubicBezTo>
                <a:cubicBezTo>
                  <a:pt x="3200468" y="1569258"/>
                  <a:pt x="3146418" y="1752794"/>
                  <a:pt x="3131817" y="1938778"/>
                </a:cubicBezTo>
                <a:cubicBezTo>
                  <a:pt x="3148139" y="2094013"/>
                  <a:pt x="3116860" y="2227964"/>
                  <a:pt x="3131817" y="2454150"/>
                </a:cubicBezTo>
                <a:cubicBezTo>
                  <a:pt x="2967654" y="2458213"/>
                  <a:pt x="2864915" y="2403305"/>
                  <a:pt x="2578529" y="2454150"/>
                </a:cubicBezTo>
                <a:cubicBezTo>
                  <a:pt x="2323149" y="2479260"/>
                  <a:pt x="2278631" y="2456501"/>
                  <a:pt x="2150514" y="2454150"/>
                </a:cubicBezTo>
                <a:cubicBezTo>
                  <a:pt x="2025086" y="2461065"/>
                  <a:pt x="1884566" y="2480491"/>
                  <a:pt x="1597227" y="2454150"/>
                </a:cubicBezTo>
                <a:cubicBezTo>
                  <a:pt x="1319369" y="2458667"/>
                  <a:pt x="1334923" y="2429102"/>
                  <a:pt x="1106575" y="2454150"/>
                </a:cubicBezTo>
                <a:cubicBezTo>
                  <a:pt x="868300" y="2460119"/>
                  <a:pt x="809997" y="2414468"/>
                  <a:pt x="615924" y="2454150"/>
                </a:cubicBezTo>
                <a:cubicBezTo>
                  <a:pt x="373548" y="2510927"/>
                  <a:pt x="150670" y="2402842"/>
                  <a:pt x="0" y="2454150"/>
                </a:cubicBezTo>
                <a:cubicBezTo>
                  <a:pt x="-28540" y="2280191"/>
                  <a:pt x="296" y="2086599"/>
                  <a:pt x="0" y="1938778"/>
                </a:cubicBezTo>
                <a:cubicBezTo>
                  <a:pt x="-17087" y="1725158"/>
                  <a:pt x="54195" y="1598820"/>
                  <a:pt x="0" y="1423407"/>
                </a:cubicBezTo>
                <a:cubicBezTo>
                  <a:pt x="-68466" y="1258120"/>
                  <a:pt x="41207" y="1053821"/>
                  <a:pt x="0" y="932576"/>
                </a:cubicBezTo>
                <a:cubicBezTo>
                  <a:pt x="-26995" y="742062"/>
                  <a:pt x="5233" y="679514"/>
                  <a:pt x="0" y="490829"/>
                </a:cubicBezTo>
                <a:cubicBezTo>
                  <a:pt x="31594" y="312767"/>
                  <a:pt x="67861" y="245091"/>
                  <a:pt x="0" y="0"/>
                </a:cubicBezTo>
                <a:close/>
              </a:path>
              <a:path w="3131817" h="2454150" fill="none" stroke="0" extrusionOk="0">
                <a:moveTo>
                  <a:pt x="0" y="0"/>
                </a:moveTo>
                <a:cubicBezTo>
                  <a:pt x="180702" y="-17524"/>
                  <a:pt x="358595" y="18689"/>
                  <a:pt x="521969" y="0"/>
                </a:cubicBezTo>
                <a:cubicBezTo>
                  <a:pt x="642562" y="-29574"/>
                  <a:pt x="885451" y="91701"/>
                  <a:pt x="1012621" y="0"/>
                </a:cubicBezTo>
                <a:cubicBezTo>
                  <a:pt x="1100236" y="-91126"/>
                  <a:pt x="1305391" y="39917"/>
                  <a:pt x="1565908" y="0"/>
                </a:cubicBezTo>
                <a:cubicBezTo>
                  <a:pt x="1718610" y="7699"/>
                  <a:pt x="1949733" y="20770"/>
                  <a:pt x="2056560" y="0"/>
                </a:cubicBezTo>
                <a:cubicBezTo>
                  <a:pt x="2175424" y="-51494"/>
                  <a:pt x="2415311" y="-20538"/>
                  <a:pt x="2515892" y="0"/>
                </a:cubicBezTo>
                <a:cubicBezTo>
                  <a:pt x="2577213" y="-29062"/>
                  <a:pt x="3002784" y="13694"/>
                  <a:pt x="3131817" y="0"/>
                </a:cubicBezTo>
                <a:cubicBezTo>
                  <a:pt x="3191805" y="101985"/>
                  <a:pt x="3037579" y="363917"/>
                  <a:pt x="3131817" y="490829"/>
                </a:cubicBezTo>
                <a:cubicBezTo>
                  <a:pt x="3147923" y="733609"/>
                  <a:pt x="3080121" y="775077"/>
                  <a:pt x="3131817" y="1030742"/>
                </a:cubicBezTo>
                <a:cubicBezTo>
                  <a:pt x="3187935" y="1251262"/>
                  <a:pt x="3097091" y="1444262"/>
                  <a:pt x="3131817" y="1521573"/>
                </a:cubicBezTo>
                <a:cubicBezTo>
                  <a:pt x="3158308" y="1625566"/>
                  <a:pt x="3088626" y="1754743"/>
                  <a:pt x="3131817" y="1938778"/>
                </a:cubicBezTo>
                <a:cubicBezTo>
                  <a:pt x="3170237" y="2078185"/>
                  <a:pt x="3113942" y="2167765"/>
                  <a:pt x="3131817" y="2454150"/>
                </a:cubicBezTo>
                <a:cubicBezTo>
                  <a:pt x="2951405" y="2511442"/>
                  <a:pt x="2784063" y="2378752"/>
                  <a:pt x="2578529" y="2454150"/>
                </a:cubicBezTo>
                <a:cubicBezTo>
                  <a:pt x="2332844" y="2473191"/>
                  <a:pt x="2232529" y="2446570"/>
                  <a:pt x="2150514" y="2454150"/>
                </a:cubicBezTo>
                <a:cubicBezTo>
                  <a:pt x="2031958" y="2445140"/>
                  <a:pt x="1919278" y="2314840"/>
                  <a:pt x="1597227" y="2454150"/>
                </a:cubicBezTo>
                <a:cubicBezTo>
                  <a:pt x="1340798" y="2497594"/>
                  <a:pt x="1335546" y="2425667"/>
                  <a:pt x="1106575" y="2454150"/>
                </a:cubicBezTo>
                <a:cubicBezTo>
                  <a:pt x="821465" y="2458433"/>
                  <a:pt x="839703" y="2390893"/>
                  <a:pt x="615924" y="2454150"/>
                </a:cubicBezTo>
                <a:cubicBezTo>
                  <a:pt x="368762" y="2474764"/>
                  <a:pt x="129306" y="2436806"/>
                  <a:pt x="0" y="2454150"/>
                </a:cubicBezTo>
                <a:cubicBezTo>
                  <a:pt x="-26589" y="2332838"/>
                  <a:pt x="43214" y="2161047"/>
                  <a:pt x="0" y="1938778"/>
                </a:cubicBezTo>
                <a:cubicBezTo>
                  <a:pt x="63163" y="1797281"/>
                  <a:pt x="-471" y="1556124"/>
                  <a:pt x="0" y="1423407"/>
                </a:cubicBezTo>
                <a:cubicBezTo>
                  <a:pt x="-15867" y="1278719"/>
                  <a:pt x="14895" y="1096883"/>
                  <a:pt x="0" y="932576"/>
                </a:cubicBezTo>
                <a:cubicBezTo>
                  <a:pt x="-19904" y="801169"/>
                  <a:pt x="59819" y="647548"/>
                  <a:pt x="0" y="490829"/>
                </a:cubicBezTo>
                <a:cubicBezTo>
                  <a:pt x="21650" y="337864"/>
                  <a:pt x="84890" y="228168"/>
                  <a:pt x="0" y="0"/>
                </a:cubicBezTo>
                <a:close/>
              </a:path>
              <a:path w="3131817" h="2454150" fill="none" stroke="0" extrusionOk="0">
                <a:moveTo>
                  <a:pt x="0" y="0"/>
                </a:moveTo>
                <a:cubicBezTo>
                  <a:pt x="154931" y="-68212"/>
                  <a:pt x="279048" y="-1011"/>
                  <a:pt x="521969" y="0"/>
                </a:cubicBezTo>
                <a:cubicBezTo>
                  <a:pt x="652966" y="14919"/>
                  <a:pt x="909378" y="56751"/>
                  <a:pt x="1012621" y="0"/>
                </a:cubicBezTo>
                <a:cubicBezTo>
                  <a:pt x="1131605" y="-84374"/>
                  <a:pt x="1344114" y="8083"/>
                  <a:pt x="1565908" y="0"/>
                </a:cubicBezTo>
                <a:cubicBezTo>
                  <a:pt x="1724700" y="-15999"/>
                  <a:pt x="1943766" y="13408"/>
                  <a:pt x="2056560" y="0"/>
                </a:cubicBezTo>
                <a:cubicBezTo>
                  <a:pt x="2131788" y="-26252"/>
                  <a:pt x="2397806" y="-849"/>
                  <a:pt x="2515892" y="0"/>
                </a:cubicBezTo>
                <a:cubicBezTo>
                  <a:pt x="2574591" y="-35937"/>
                  <a:pt x="3005598" y="11734"/>
                  <a:pt x="3131817" y="0"/>
                </a:cubicBezTo>
                <a:cubicBezTo>
                  <a:pt x="3198079" y="75748"/>
                  <a:pt x="3059807" y="366855"/>
                  <a:pt x="3131817" y="490829"/>
                </a:cubicBezTo>
                <a:cubicBezTo>
                  <a:pt x="3158545" y="728871"/>
                  <a:pt x="3087780" y="750175"/>
                  <a:pt x="3131817" y="1030742"/>
                </a:cubicBezTo>
                <a:cubicBezTo>
                  <a:pt x="3183815" y="1247990"/>
                  <a:pt x="3111423" y="1453125"/>
                  <a:pt x="3131817" y="1521573"/>
                </a:cubicBezTo>
                <a:cubicBezTo>
                  <a:pt x="3187959" y="1657928"/>
                  <a:pt x="3052226" y="1769293"/>
                  <a:pt x="3131817" y="1938778"/>
                </a:cubicBezTo>
                <a:cubicBezTo>
                  <a:pt x="3191038" y="2084695"/>
                  <a:pt x="3106790" y="2207750"/>
                  <a:pt x="3131817" y="2454150"/>
                </a:cubicBezTo>
                <a:cubicBezTo>
                  <a:pt x="2948941" y="2536962"/>
                  <a:pt x="2815874" y="2430691"/>
                  <a:pt x="2578529" y="2454150"/>
                </a:cubicBezTo>
                <a:cubicBezTo>
                  <a:pt x="2323420" y="2437248"/>
                  <a:pt x="2206508" y="2470865"/>
                  <a:pt x="2150514" y="2454150"/>
                </a:cubicBezTo>
                <a:cubicBezTo>
                  <a:pt x="2028015" y="2469282"/>
                  <a:pt x="1836281" y="2275979"/>
                  <a:pt x="1597227" y="2454150"/>
                </a:cubicBezTo>
                <a:cubicBezTo>
                  <a:pt x="1344098" y="2494788"/>
                  <a:pt x="1354918" y="2432018"/>
                  <a:pt x="1106575" y="2454150"/>
                </a:cubicBezTo>
                <a:cubicBezTo>
                  <a:pt x="829150" y="2470986"/>
                  <a:pt x="838391" y="2356100"/>
                  <a:pt x="615924" y="2454150"/>
                </a:cubicBezTo>
                <a:cubicBezTo>
                  <a:pt x="350341" y="2488798"/>
                  <a:pt x="93465" y="2463950"/>
                  <a:pt x="0" y="2454150"/>
                </a:cubicBezTo>
                <a:cubicBezTo>
                  <a:pt x="34841" y="2355158"/>
                  <a:pt x="108830" y="2134170"/>
                  <a:pt x="0" y="1938778"/>
                </a:cubicBezTo>
                <a:cubicBezTo>
                  <a:pt x="-13" y="1820409"/>
                  <a:pt x="-1437" y="1569054"/>
                  <a:pt x="0" y="1423407"/>
                </a:cubicBezTo>
                <a:cubicBezTo>
                  <a:pt x="-26881" y="1263260"/>
                  <a:pt x="37061" y="1082990"/>
                  <a:pt x="0" y="932576"/>
                </a:cubicBezTo>
                <a:cubicBezTo>
                  <a:pt x="-23472" y="784930"/>
                  <a:pt x="27201" y="617872"/>
                  <a:pt x="0" y="490829"/>
                </a:cubicBezTo>
                <a:cubicBezTo>
                  <a:pt x="23069" y="317040"/>
                  <a:pt x="60513" y="260626"/>
                  <a:pt x="0" y="0"/>
                </a:cubicBezTo>
                <a:close/>
              </a:path>
            </a:pathLst>
          </a:custGeom>
          <a:solidFill>
            <a:srgbClr val="148C86">
              <a:alpha val="60000"/>
            </a:srgbClr>
          </a:solidFill>
          <a:ln w="28575">
            <a:solidFill>
              <a:srgbClr val="002E8A"/>
            </a:solidFill>
            <a:extLst>
              <a:ext uri="{C807C97D-BFC1-408E-A445-0C87EB9F89A2}">
                <ask:lineSketchStyleProps xmlns:ask="http://schemas.microsoft.com/office/drawing/2018/sketchyshapes" sd="3247647384">
                  <a:custGeom>
                    <a:avLst/>
                    <a:gdLst>
                      <a:gd name="connsiteX0" fmla="*/ 0 w 3131817"/>
                      <a:gd name="connsiteY0" fmla="*/ 0 h 2454150"/>
                      <a:gd name="connsiteX1" fmla="*/ 521969 w 3131817"/>
                      <a:gd name="connsiteY1" fmla="*/ 0 h 2454150"/>
                      <a:gd name="connsiteX2" fmla="*/ 1012621 w 3131817"/>
                      <a:gd name="connsiteY2" fmla="*/ 0 h 2454150"/>
                      <a:gd name="connsiteX3" fmla="*/ 1565908 w 3131817"/>
                      <a:gd name="connsiteY3" fmla="*/ 0 h 2454150"/>
                      <a:gd name="connsiteX4" fmla="*/ 2056560 w 3131817"/>
                      <a:gd name="connsiteY4" fmla="*/ 0 h 2454150"/>
                      <a:gd name="connsiteX5" fmla="*/ 2515892 w 3131817"/>
                      <a:gd name="connsiteY5" fmla="*/ 0 h 2454150"/>
                      <a:gd name="connsiteX6" fmla="*/ 3131817 w 3131817"/>
                      <a:gd name="connsiteY6" fmla="*/ 0 h 2454150"/>
                      <a:gd name="connsiteX7" fmla="*/ 3131817 w 3131817"/>
                      <a:gd name="connsiteY7" fmla="*/ 490829 h 2454150"/>
                      <a:gd name="connsiteX8" fmla="*/ 3131817 w 3131817"/>
                      <a:gd name="connsiteY8" fmla="*/ 1030742 h 2454150"/>
                      <a:gd name="connsiteX9" fmla="*/ 3131817 w 3131817"/>
                      <a:gd name="connsiteY9" fmla="*/ 1521573 h 2454150"/>
                      <a:gd name="connsiteX10" fmla="*/ 3131817 w 3131817"/>
                      <a:gd name="connsiteY10" fmla="*/ 1938778 h 2454150"/>
                      <a:gd name="connsiteX11" fmla="*/ 3131817 w 3131817"/>
                      <a:gd name="connsiteY11" fmla="*/ 2454150 h 2454150"/>
                      <a:gd name="connsiteX12" fmla="*/ 2578529 w 3131817"/>
                      <a:gd name="connsiteY12" fmla="*/ 2454150 h 2454150"/>
                      <a:gd name="connsiteX13" fmla="*/ 2150514 w 3131817"/>
                      <a:gd name="connsiteY13" fmla="*/ 2454150 h 2454150"/>
                      <a:gd name="connsiteX14" fmla="*/ 1597227 w 3131817"/>
                      <a:gd name="connsiteY14" fmla="*/ 2454150 h 2454150"/>
                      <a:gd name="connsiteX15" fmla="*/ 1106575 w 3131817"/>
                      <a:gd name="connsiteY15" fmla="*/ 2454150 h 2454150"/>
                      <a:gd name="connsiteX16" fmla="*/ 615924 w 3131817"/>
                      <a:gd name="connsiteY16" fmla="*/ 2454150 h 2454150"/>
                      <a:gd name="connsiteX17" fmla="*/ 0 w 3131817"/>
                      <a:gd name="connsiteY17" fmla="*/ 2454150 h 2454150"/>
                      <a:gd name="connsiteX18" fmla="*/ 0 w 3131817"/>
                      <a:gd name="connsiteY18" fmla="*/ 1938778 h 2454150"/>
                      <a:gd name="connsiteX19" fmla="*/ 0 w 3131817"/>
                      <a:gd name="connsiteY19" fmla="*/ 1423407 h 2454150"/>
                      <a:gd name="connsiteX20" fmla="*/ 0 w 3131817"/>
                      <a:gd name="connsiteY20" fmla="*/ 932576 h 2454150"/>
                      <a:gd name="connsiteX21" fmla="*/ 0 w 3131817"/>
                      <a:gd name="connsiteY21" fmla="*/ 490829 h 2454150"/>
                      <a:gd name="connsiteX22" fmla="*/ 0 w 3131817"/>
                      <a:gd name="connsiteY22" fmla="*/ 0 h 2454150"/>
                      <a:gd name="connsiteX0" fmla="*/ 0 w 3131817"/>
                      <a:gd name="connsiteY0" fmla="*/ 0 h 2454150"/>
                      <a:gd name="connsiteX1" fmla="*/ 490650 w 3131817"/>
                      <a:gd name="connsiteY1" fmla="*/ 0 h 2454150"/>
                      <a:gd name="connsiteX2" fmla="*/ 1043939 w 3131817"/>
                      <a:gd name="connsiteY2" fmla="*/ 0 h 2454150"/>
                      <a:gd name="connsiteX3" fmla="*/ 1471954 w 3131817"/>
                      <a:gd name="connsiteY3" fmla="*/ 0 h 2454150"/>
                      <a:gd name="connsiteX4" fmla="*/ 1993923 w 3131817"/>
                      <a:gd name="connsiteY4" fmla="*/ 0 h 2454150"/>
                      <a:gd name="connsiteX5" fmla="*/ 2421938 w 3131817"/>
                      <a:gd name="connsiteY5" fmla="*/ 0 h 2454150"/>
                      <a:gd name="connsiteX6" fmla="*/ 3131817 w 3131817"/>
                      <a:gd name="connsiteY6" fmla="*/ 0 h 2454150"/>
                      <a:gd name="connsiteX7" fmla="*/ 3131817 w 3131817"/>
                      <a:gd name="connsiteY7" fmla="*/ 539913 h 2454150"/>
                      <a:gd name="connsiteX8" fmla="*/ 3131817 w 3131817"/>
                      <a:gd name="connsiteY8" fmla="*/ 1079825 h 2454150"/>
                      <a:gd name="connsiteX9" fmla="*/ 3131817 w 3131817"/>
                      <a:gd name="connsiteY9" fmla="*/ 1521573 h 2454150"/>
                      <a:gd name="connsiteX10" fmla="*/ 3131817 w 3131817"/>
                      <a:gd name="connsiteY10" fmla="*/ 1987861 h 2454150"/>
                      <a:gd name="connsiteX11" fmla="*/ 3131817 w 3131817"/>
                      <a:gd name="connsiteY11" fmla="*/ 2454150 h 2454150"/>
                      <a:gd name="connsiteX12" fmla="*/ 2578529 w 3131817"/>
                      <a:gd name="connsiteY12" fmla="*/ 2454150 h 2454150"/>
                      <a:gd name="connsiteX13" fmla="*/ 2087878 w 3131817"/>
                      <a:gd name="connsiteY13" fmla="*/ 2454150 h 2454150"/>
                      <a:gd name="connsiteX14" fmla="*/ 1534590 w 3131817"/>
                      <a:gd name="connsiteY14" fmla="*/ 2454150 h 2454150"/>
                      <a:gd name="connsiteX15" fmla="*/ 1043939 w 3131817"/>
                      <a:gd name="connsiteY15" fmla="*/ 2454150 h 2454150"/>
                      <a:gd name="connsiteX16" fmla="*/ 553288 w 3131817"/>
                      <a:gd name="connsiteY16" fmla="*/ 2454150 h 2454150"/>
                      <a:gd name="connsiteX17" fmla="*/ 0 w 3131817"/>
                      <a:gd name="connsiteY17" fmla="*/ 2454150 h 2454150"/>
                      <a:gd name="connsiteX18" fmla="*/ 0 w 3131817"/>
                      <a:gd name="connsiteY18" fmla="*/ 2012403 h 2454150"/>
                      <a:gd name="connsiteX19" fmla="*/ 0 w 3131817"/>
                      <a:gd name="connsiteY19" fmla="*/ 1546114 h 2454150"/>
                      <a:gd name="connsiteX20" fmla="*/ 0 w 3131817"/>
                      <a:gd name="connsiteY20" fmla="*/ 1030742 h 2454150"/>
                      <a:gd name="connsiteX21" fmla="*/ 0 w 3131817"/>
                      <a:gd name="connsiteY21" fmla="*/ 564454 h 2454150"/>
                      <a:gd name="connsiteX22" fmla="*/ 0 w 3131817"/>
                      <a:gd name="connsiteY22" fmla="*/ 0 h 2454150"/>
                      <a:gd name="connsiteX0" fmla="*/ 0 w 3131817"/>
                      <a:gd name="connsiteY0" fmla="*/ 0 h 2454150"/>
                      <a:gd name="connsiteX1" fmla="*/ 521969 w 3131817"/>
                      <a:gd name="connsiteY1" fmla="*/ 0 h 2454150"/>
                      <a:gd name="connsiteX2" fmla="*/ 1012621 w 3131817"/>
                      <a:gd name="connsiteY2" fmla="*/ 0 h 2454150"/>
                      <a:gd name="connsiteX3" fmla="*/ 1565908 w 3131817"/>
                      <a:gd name="connsiteY3" fmla="*/ 0 h 2454150"/>
                      <a:gd name="connsiteX4" fmla="*/ 2056560 w 3131817"/>
                      <a:gd name="connsiteY4" fmla="*/ 0 h 2454150"/>
                      <a:gd name="connsiteX5" fmla="*/ 2515892 w 3131817"/>
                      <a:gd name="connsiteY5" fmla="*/ 0 h 2454150"/>
                      <a:gd name="connsiteX6" fmla="*/ 3131817 w 3131817"/>
                      <a:gd name="connsiteY6" fmla="*/ 0 h 2454150"/>
                      <a:gd name="connsiteX7" fmla="*/ 3131817 w 3131817"/>
                      <a:gd name="connsiteY7" fmla="*/ 490829 h 2454150"/>
                      <a:gd name="connsiteX8" fmla="*/ 3131817 w 3131817"/>
                      <a:gd name="connsiteY8" fmla="*/ 1030742 h 2454150"/>
                      <a:gd name="connsiteX9" fmla="*/ 3131817 w 3131817"/>
                      <a:gd name="connsiteY9" fmla="*/ 1521573 h 2454150"/>
                      <a:gd name="connsiteX10" fmla="*/ 3131817 w 3131817"/>
                      <a:gd name="connsiteY10" fmla="*/ 1938778 h 2454150"/>
                      <a:gd name="connsiteX11" fmla="*/ 3131817 w 3131817"/>
                      <a:gd name="connsiteY11" fmla="*/ 2454150 h 2454150"/>
                      <a:gd name="connsiteX12" fmla="*/ 2578529 w 3131817"/>
                      <a:gd name="connsiteY12" fmla="*/ 2454150 h 2454150"/>
                      <a:gd name="connsiteX13" fmla="*/ 2150514 w 3131817"/>
                      <a:gd name="connsiteY13" fmla="*/ 2454150 h 2454150"/>
                      <a:gd name="connsiteX14" fmla="*/ 1597227 w 3131817"/>
                      <a:gd name="connsiteY14" fmla="*/ 2454150 h 2454150"/>
                      <a:gd name="connsiteX15" fmla="*/ 1106575 w 3131817"/>
                      <a:gd name="connsiteY15" fmla="*/ 2454150 h 2454150"/>
                      <a:gd name="connsiteX16" fmla="*/ 615924 w 3131817"/>
                      <a:gd name="connsiteY16" fmla="*/ 2454150 h 2454150"/>
                      <a:gd name="connsiteX17" fmla="*/ 0 w 3131817"/>
                      <a:gd name="connsiteY17" fmla="*/ 2454150 h 2454150"/>
                      <a:gd name="connsiteX18" fmla="*/ 0 w 3131817"/>
                      <a:gd name="connsiteY18" fmla="*/ 1938778 h 2454150"/>
                      <a:gd name="connsiteX19" fmla="*/ 0 w 3131817"/>
                      <a:gd name="connsiteY19" fmla="*/ 1423407 h 2454150"/>
                      <a:gd name="connsiteX20" fmla="*/ 0 w 3131817"/>
                      <a:gd name="connsiteY20" fmla="*/ 932576 h 2454150"/>
                      <a:gd name="connsiteX21" fmla="*/ 0 w 3131817"/>
                      <a:gd name="connsiteY21" fmla="*/ 490829 h 2454150"/>
                      <a:gd name="connsiteX22" fmla="*/ 0 w 3131817"/>
                      <a:gd name="connsiteY22" fmla="*/ 0 h 245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1817" h="2454150" fill="none" extrusionOk="0">
                        <a:moveTo>
                          <a:pt x="0" y="0"/>
                        </a:moveTo>
                        <a:cubicBezTo>
                          <a:pt x="150623" y="-89427"/>
                          <a:pt x="329749" y="23547"/>
                          <a:pt x="521969" y="0"/>
                        </a:cubicBezTo>
                        <a:cubicBezTo>
                          <a:pt x="654244" y="20570"/>
                          <a:pt x="921070" y="51223"/>
                          <a:pt x="1012621" y="0"/>
                        </a:cubicBezTo>
                        <a:cubicBezTo>
                          <a:pt x="1091738" y="-88795"/>
                          <a:pt x="1315109" y="39585"/>
                          <a:pt x="1565908" y="0"/>
                        </a:cubicBezTo>
                        <a:cubicBezTo>
                          <a:pt x="1749573" y="-15214"/>
                          <a:pt x="1926383" y="-21861"/>
                          <a:pt x="2056560" y="0"/>
                        </a:cubicBezTo>
                        <a:cubicBezTo>
                          <a:pt x="2150002" y="-39794"/>
                          <a:pt x="2397212" y="2272"/>
                          <a:pt x="2515892" y="0"/>
                        </a:cubicBezTo>
                        <a:cubicBezTo>
                          <a:pt x="2577676" y="-36681"/>
                          <a:pt x="3004673" y="42325"/>
                          <a:pt x="3131817" y="0"/>
                        </a:cubicBezTo>
                        <a:cubicBezTo>
                          <a:pt x="3169384" y="82393"/>
                          <a:pt x="3066226" y="359291"/>
                          <a:pt x="3131817" y="490829"/>
                        </a:cubicBezTo>
                        <a:cubicBezTo>
                          <a:pt x="3159576" y="727468"/>
                          <a:pt x="3091059" y="749441"/>
                          <a:pt x="3131817" y="1030742"/>
                        </a:cubicBezTo>
                        <a:cubicBezTo>
                          <a:pt x="3180270" y="1250555"/>
                          <a:pt x="3089506" y="1443388"/>
                          <a:pt x="3131817" y="1521573"/>
                        </a:cubicBezTo>
                        <a:cubicBezTo>
                          <a:pt x="3228767" y="1651300"/>
                          <a:pt x="3064620" y="1745944"/>
                          <a:pt x="3131817" y="1938778"/>
                        </a:cubicBezTo>
                        <a:cubicBezTo>
                          <a:pt x="3184778" y="2102890"/>
                          <a:pt x="3102329" y="2221403"/>
                          <a:pt x="3131817" y="2454150"/>
                        </a:cubicBezTo>
                        <a:cubicBezTo>
                          <a:pt x="2944745" y="2561325"/>
                          <a:pt x="2808735" y="2452112"/>
                          <a:pt x="2578529" y="2454150"/>
                        </a:cubicBezTo>
                        <a:cubicBezTo>
                          <a:pt x="2329546" y="2454120"/>
                          <a:pt x="2212008" y="2461964"/>
                          <a:pt x="2150514" y="2454150"/>
                        </a:cubicBezTo>
                        <a:cubicBezTo>
                          <a:pt x="2073489" y="2510061"/>
                          <a:pt x="1826561" y="2324224"/>
                          <a:pt x="1597227" y="2454150"/>
                        </a:cubicBezTo>
                        <a:cubicBezTo>
                          <a:pt x="1352575" y="2501085"/>
                          <a:pt x="1372295" y="2421436"/>
                          <a:pt x="1106575" y="2454150"/>
                        </a:cubicBezTo>
                        <a:cubicBezTo>
                          <a:pt x="844142" y="2498274"/>
                          <a:pt x="809769" y="2379449"/>
                          <a:pt x="615924" y="2454150"/>
                        </a:cubicBezTo>
                        <a:cubicBezTo>
                          <a:pt x="358117" y="2511519"/>
                          <a:pt x="117678" y="2440633"/>
                          <a:pt x="0" y="2454150"/>
                        </a:cubicBezTo>
                        <a:cubicBezTo>
                          <a:pt x="37675" y="2349303"/>
                          <a:pt x="90398" y="2179282"/>
                          <a:pt x="0" y="1938778"/>
                        </a:cubicBezTo>
                        <a:cubicBezTo>
                          <a:pt x="-4508" y="1816918"/>
                          <a:pt x="28356" y="1609706"/>
                          <a:pt x="0" y="1423407"/>
                        </a:cubicBezTo>
                        <a:cubicBezTo>
                          <a:pt x="-47530" y="1251917"/>
                          <a:pt x="39614" y="1090873"/>
                          <a:pt x="0" y="932576"/>
                        </a:cubicBezTo>
                        <a:cubicBezTo>
                          <a:pt x="-18395" y="811227"/>
                          <a:pt x="64041" y="614810"/>
                          <a:pt x="0" y="490829"/>
                        </a:cubicBezTo>
                        <a:cubicBezTo>
                          <a:pt x="20626" y="316391"/>
                          <a:pt x="58475" y="266531"/>
                          <a:pt x="0" y="0"/>
                        </a:cubicBezTo>
                        <a:close/>
                      </a:path>
                      <a:path w="3131817" h="2454150" stroke="0" extrusionOk="0">
                        <a:moveTo>
                          <a:pt x="0" y="0"/>
                        </a:moveTo>
                        <a:cubicBezTo>
                          <a:pt x="146957" y="-51281"/>
                          <a:pt x="382146" y="47290"/>
                          <a:pt x="490650" y="0"/>
                        </a:cubicBezTo>
                        <a:cubicBezTo>
                          <a:pt x="644811" y="-34544"/>
                          <a:pt x="879228" y="59915"/>
                          <a:pt x="1043939" y="0"/>
                        </a:cubicBezTo>
                        <a:cubicBezTo>
                          <a:pt x="1204962" y="17583"/>
                          <a:pt x="1274462" y="52794"/>
                          <a:pt x="1471954" y="0"/>
                        </a:cubicBezTo>
                        <a:cubicBezTo>
                          <a:pt x="1672618" y="-13514"/>
                          <a:pt x="1703923" y="49693"/>
                          <a:pt x="1993923" y="0"/>
                        </a:cubicBezTo>
                        <a:cubicBezTo>
                          <a:pt x="2191368" y="-46799"/>
                          <a:pt x="2294059" y="9335"/>
                          <a:pt x="2421938" y="0"/>
                        </a:cubicBezTo>
                        <a:cubicBezTo>
                          <a:pt x="2623548" y="19779"/>
                          <a:pt x="2920436" y="-11275"/>
                          <a:pt x="3131817" y="0"/>
                        </a:cubicBezTo>
                        <a:cubicBezTo>
                          <a:pt x="3269075" y="112011"/>
                          <a:pt x="3020521" y="260984"/>
                          <a:pt x="3131817" y="539913"/>
                        </a:cubicBezTo>
                        <a:cubicBezTo>
                          <a:pt x="3209517" y="770840"/>
                          <a:pt x="3126457" y="927310"/>
                          <a:pt x="3131817" y="1079825"/>
                        </a:cubicBezTo>
                        <a:cubicBezTo>
                          <a:pt x="3123321" y="1196054"/>
                          <a:pt x="3126057" y="1374470"/>
                          <a:pt x="3131817" y="1521573"/>
                        </a:cubicBezTo>
                        <a:cubicBezTo>
                          <a:pt x="3194993" y="1659145"/>
                          <a:pt x="3050404" y="1870497"/>
                          <a:pt x="3131817" y="1987861"/>
                        </a:cubicBezTo>
                        <a:cubicBezTo>
                          <a:pt x="3210579" y="2084849"/>
                          <a:pt x="3055044" y="2211860"/>
                          <a:pt x="3131817" y="2454150"/>
                        </a:cubicBezTo>
                        <a:cubicBezTo>
                          <a:pt x="2875282" y="2437238"/>
                          <a:pt x="2854987" y="2399618"/>
                          <a:pt x="2578529" y="2454150"/>
                        </a:cubicBezTo>
                        <a:cubicBezTo>
                          <a:pt x="2319536" y="2531405"/>
                          <a:pt x="2247392" y="2466031"/>
                          <a:pt x="2087878" y="2454150"/>
                        </a:cubicBezTo>
                        <a:cubicBezTo>
                          <a:pt x="1952969" y="2476621"/>
                          <a:pt x="1634028" y="2436565"/>
                          <a:pt x="1534590" y="2454150"/>
                        </a:cubicBezTo>
                        <a:cubicBezTo>
                          <a:pt x="1418138" y="2505635"/>
                          <a:pt x="1306846" y="2455912"/>
                          <a:pt x="1043939" y="2454150"/>
                        </a:cubicBezTo>
                        <a:cubicBezTo>
                          <a:pt x="783223" y="2477490"/>
                          <a:pt x="637547" y="2387448"/>
                          <a:pt x="553288" y="2454150"/>
                        </a:cubicBezTo>
                        <a:cubicBezTo>
                          <a:pt x="488444" y="2561675"/>
                          <a:pt x="303369" y="2360064"/>
                          <a:pt x="0" y="2454150"/>
                        </a:cubicBezTo>
                        <a:cubicBezTo>
                          <a:pt x="-43098" y="2361076"/>
                          <a:pt x="32113" y="2166390"/>
                          <a:pt x="0" y="2012403"/>
                        </a:cubicBezTo>
                        <a:cubicBezTo>
                          <a:pt x="31249" y="1931060"/>
                          <a:pt x="-8642" y="1654838"/>
                          <a:pt x="0" y="1546114"/>
                        </a:cubicBezTo>
                        <a:cubicBezTo>
                          <a:pt x="6490" y="1377163"/>
                          <a:pt x="126105" y="1238319"/>
                          <a:pt x="0" y="1030742"/>
                        </a:cubicBezTo>
                        <a:cubicBezTo>
                          <a:pt x="-52832" y="873281"/>
                          <a:pt x="22374" y="669573"/>
                          <a:pt x="0" y="564454"/>
                        </a:cubicBezTo>
                        <a:cubicBezTo>
                          <a:pt x="-70433" y="348595"/>
                          <a:pt x="192941" y="255682"/>
                          <a:pt x="0" y="0"/>
                        </a:cubicBezTo>
                        <a:close/>
                      </a:path>
                      <a:path w="3131817" h="2454150" fill="none" stroke="0" extrusionOk="0">
                        <a:moveTo>
                          <a:pt x="0" y="0"/>
                        </a:moveTo>
                        <a:cubicBezTo>
                          <a:pt x="172168" y="9694"/>
                          <a:pt x="380834" y="-7731"/>
                          <a:pt x="521969" y="0"/>
                        </a:cubicBezTo>
                        <a:cubicBezTo>
                          <a:pt x="648335" y="-7748"/>
                          <a:pt x="900574" y="39657"/>
                          <a:pt x="1012621" y="0"/>
                        </a:cubicBezTo>
                        <a:cubicBezTo>
                          <a:pt x="1149507" y="2203"/>
                          <a:pt x="1408850" y="-32188"/>
                          <a:pt x="1565908" y="0"/>
                        </a:cubicBezTo>
                        <a:cubicBezTo>
                          <a:pt x="1716809" y="-5725"/>
                          <a:pt x="1935678" y="78473"/>
                          <a:pt x="2056560" y="0"/>
                        </a:cubicBezTo>
                        <a:cubicBezTo>
                          <a:pt x="2154816" y="-39151"/>
                          <a:pt x="2410524" y="8210"/>
                          <a:pt x="2515892" y="0"/>
                        </a:cubicBezTo>
                        <a:cubicBezTo>
                          <a:pt x="2622325" y="-11102"/>
                          <a:pt x="3002771" y="3938"/>
                          <a:pt x="3131817" y="0"/>
                        </a:cubicBezTo>
                        <a:cubicBezTo>
                          <a:pt x="3231940" y="89322"/>
                          <a:pt x="3035685" y="350578"/>
                          <a:pt x="3131817" y="490829"/>
                        </a:cubicBezTo>
                        <a:cubicBezTo>
                          <a:pt x="3194465" y="709575"/>
                          <a:pt x="3068938" y="808703"/>
                          <a:pt x="3131817" y="1030742"/>
                        </a:cubicBezTo>
                        <a:cubicBezTo>
                          <a:pt x="3171884" y="1266727"/>
                          <a:pt x="3102549" y="1452630"/>
                          <a:pt x="3131817" y="1521573"/>
                        </a:cubicBezTo>
                        <a:cubicBezTo>
                          <a:pt x="3186045" y="1599593"/>
                          <a:pt x="3106792" y="1772292"/>
                          <a:pt x="3131817" y="1938778"/>
                        </a:cubicBezTo>
                        <a:cubicBezTo>
                          <a:pt x="3158555" y="2115586"/>
                          <a:pt x="3124868" y="2216379"/>
                          <a:pt x="3131817" y="2454150"/>
                        </a:cubicBezTo>
                        <a:cubicBezTo>
                          <a:pt x="2977823" y="2451980"/>
                          <a:pt x="2853894" y="2395749"/>
                          <a:pt x="2578529" y="2454150"/>
                        </a:cubicBezTo>
                        <a:cubicBezTo>
                          <a:pt x="2325038" y="2478556"/>
                          <a:pt x="2258663" y="2453909"/>
                          <a:pt x="2150514" y="2454150"/>
                        </a:cubicBezTo>
                        <a:cubicBezTo>
                          <a:pt x="2039603" y="2459472"/>
                          <a:pt x="1876158" y="2450355"/>
                          <a:pt x="1597227" y="2454150"/>
                        </a:cubicBezTo>
                        <a:cubicBezTo>
                          <a:pt x="1318089" y="2463573"/>
                          <a:pt x="1344204" y="2425865"/>
                          <a:pt x="1106575" y="2454150"/>
                        </a:cubicBezTo>
                        <a:cubicBezTo>
                          <a:pt x="853118" y="2462381"/>
                          <a:pt x="812676" y="2413241"/>
                          <a:pt x="615924" y="2454150"/>
                        </a:cubicBezTo>
                        <a:cubicBezTo>
                          <a:pt x="393993" y="2496355"/>
                          <a:pt x="135707" y="2413551"/>
                          <a:pt x="0" y="2454150"/>
                        </a:cubicBezTo>
                        <a:cubicBezTo>
                          <a:pt x="-17473" y="2319647"/>
                          <a:pt x="7745" y="2123612"/>
                          <a:pt x="0" y="1938778"/>
                        </a:cubicBezTo>
                        <a:cubicBezTo>
                          <a:pt x="-2845" y="1736643"/>
                          <a:pt x="52942" y="1576458"/>
                          <a:pt x="0" y="1423407"/>
                        </a:cubicBezTo>
                        <a:cubicBezTo>
                          <a:pt x="-63100" y="1262819"/>
                          <a:pt x="41973" y="1035850"/>
                          <a:pt x="0" y="932576"/>
                        </a:cubicBezTo>
                        <a:cubicBezTo>
                          <a:pt x="-36516" y="749064"/>
                          <a:pt x="4987" y="664124"/>
                          <a:pt x="0" y="490829"/>
                        </a:cubicBezTo>
                        <a:cubicBezTo>
                          <a:pt x="15527" y="344310"/>
                          <a:pt x="72266" y="218084"/>
                          <a:pt x="0" y="0"/>
                        </a:cubicBezTo>
                        <a:close/>
                      </a:path>
                      <a:path w="3131817" h="2454150" fill="none" stroke="0" extrusionOk="0">
                        <a:moveTo>
                          <a:pt x="0" y="0"/>
                        </a:moveTo>
                        <a:cubicBezTo>
                          <a:pt x="185425" y="-15463"/>
                          <a:pt x="364316" y="6496"/>
                          <a:pt x="521969" y="0"/>
                        </a:cubicBezTo>
                        <a:cubicBezTo>
                          <a:pt x="645186" y="-11602"/>
                          <a:pt x="896858" y="55584"/>
                          <a:pt x="1012621" y="0"/>
                        </a:cubicBezTo>
                        <a:cubicBezTo>
                          <a:pt x="1132804" y="-54032"/>
                          <a:pt x="1354293" y="9044"/>
                          <a:pt x="1565908" y="0"/>
                        </a:cubicBezTo>
                        <a:cubicBezTo>
                          <a:pt x="1730507" y="-10931"/>
                          <a:pt x="1943932" y="45867"/>
                          <a:pt x="2056560" y="0"/>
                        </a:cubicBezTo>
                        <a:cubicBezTo>
                          <a:pt x="2159185" y="-35565"/>
                          <a:pt x="2403436" y="-1952"/>
                          <a:pt x="2515892" y="0"/>
                        </a:cubicBezTo>
                        <a:cubicBezTo>
                          <a:pt x="2583658" y="-22219"/>
                          <a:pt x="3005759" y="14251"/>
                          <a:pt x="3131817" y="0"/>
                        </a:cubicBezTo>
                        <a:cubicBezTo>
                          <a:pt x="3200030" y="107743"/>
                          <a:pt x="3053182" y="362910"/>
                          <a:pt x="3131817" y="490829"/>
                        </a:cubicBezTo>
                        <a:cubicBezTo>
                          <a:pt x="3147862" y="731058"/>
                          <a:pt x="3064790" y="782622"/>
                          <a:pt x="3131817" y="1030742"/>
                        </a:cubicBezTo>
                        <a:cubicBezTo>
                          <a:pt x="3187196" y="1261364"/>
                          <a:pt x="3100639" y="1434791"/>
                          <a:pt x="3131817" y="1521573"/>
                        </a:cubicBezTo>
                        <a:cubicBezTo>
                          <a:pt x="3162172" y="1633813"/>
                          <a:pt x="3091322" y="1752431"/>
                          <a:pt x="3131817" y="1938778"/>
                        </a:cubicBezTo>
                        <a:cubicBezTo>
                          <a:pt x="3183101" y="2096036"/>
                          <a:pt x="3126241" y="2191474"/>
                          <a:pt x="3131817" y="2454150"/>
                        </a:cubicBezTo>
                        <a:cubicBezTo>
                          <a:pt x="2967126" y="2491319"/>
                          <a:pt x="2820403" y="2408786"/>
                          <a:pt x="2578529" y="2454150"/>
                        </a:cubicBezTo>
                        <a:cubicBezTo>
                          <a:pt x="2329921" y="2466164"/>
                          <a:pt x="2223364" y="2462805"/>
                          <a:pt x="2150514" y="2454150"/>
                        </a:cubicBezTo>
                        <a:cubicBezTo>
                          <a:pt x="2034175" y="2470275"/>
                          <a:pt x="1860841" y="2338473"/>
                          <a:pt x="1597227" y="2454150"/>
                        </a:cubicBezTo>
                        <a:cubicBezTo>
                          <a:pt x="1334002" y="2490010"/>
                          <a:pt x="1350854" y="2432251"/>
                          <a:pt x="1106575" y="2454150"/>
                        </a:cubicBezTo>
                        <a:cubicBezTo>
                          <a:pt x="840246" y="2473730"/>
                          <a:pt x="840132" y="2375004"/>
                          <a:pt x="615924" y="2454150"/>
                        </a:cubicBezTo>
                        <a:cubicBezTo>
                          <a:pt x="377022" y="2468156"/>
                          <a:pt x="115938" y="2430745"/>
                          <a:pt x="0" y="2454150"/>
                        </a:cubicBezTo>
                        <a:cubicBezTo>
                          <a:pt x="-19142" y="2357151"/>
                          <a:pt x="76922" y="2132630"/>
                          <a:pt x="0" y="1938778"/>
                        </a:cubicBezTo>
                        <a:cubicBezTo>
                          <a:pt x="29379" y="1793181"/>
                          <a:pt x="28424" y="1561968"/>
                          <a:pt x="0" y="1423407"/>
                        </a:cubicBezTo>
                        <a:cubicBezTo>
                          <a:pt x="-31728" y="1273372"/>
                          <a:pt x="42864" y="1068816"/>
                          <a:pt x="0" y="932576"/>
                        </a:cubicBezTo>
                        <a:cubicBezTo>
                          <a:pt x="-30216" y="783926"/>
                          <a:pt x="44902" y="618196"/>
                          <a:pt x="0" y="490829"/>
                        </a:cubicBezTo>
                        <a:cubicBezTo>
                          <a:pt x="31907" y="336302"/>
                          <a:pt x="70376" y="212550"/>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3" name="TextBox 12">
            <a:extLst>
              <a:ext uri="{FF2B5EF4-FFF2-40B4-BE49-F238E27FC236}">
                <a16:creationId xmlns:a16="http://schemas.microsoft.com/office/drawing/2014/main" id="{12BE180D-4441-3110-53F1-6617089BEB06}"/>
              </a:ext>
            </a:extLst>
          </p:cNvPr>
          <p:cNvSpPr txBox="1"/>
          <p:nvPr/>
        </p:nvSpPr>
        <p:spPr>
          <a:xfrm>
            <a:off x="5161406" y="5439869"/>
            <a:ext cx="2237597" cy="461665"/>
          </a:xfrm>
          <a:prstGeom prst="rect">
            <a:avLst/>
          </a:prstGeom>
          <a:noFill/>
        </p:spPr>
        <p:txBody>
          <a:bodyPr wrap="square">
            <a:spAutoFit/>
          </a:bodyPr>
          <a:lstStyle/>
          <a:p>
            <a:r>
              <a:rPr lang="es-DO" sz="2400" b="1" spc="300" dirty="0">
                <a:solidFill>
                  <a:srgbClr val="002E8A"/>
                </a:solidFill>
                <a:latin typeface="Arial" panose="020B0604020202020204" pitchFamily="34" charset="0"/>
                <a:cs typeface="Arial" panose="020B0604020202020204" pitchFamily="34" charset="0"/>
              </a:rPr>
              <a:t>Abril </a:t>
            </a:r>
            <a:endParaRPr lang="en-US" sz="2400" b="1" spc="300" dirty="0">
              <a:solidFill>
                <a:srgbClr val="002E8A"/>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AA2000F-8343-AC75-EF08-E5A3022A8BCE}"/>
              </a:ext>
            </a:extLst>
          </p:cNvPr>
          <p:cNvSpPr txBox="1"/>
          <p:nvPr/>
        </p:nvSpPr>
        <p:spPr>
          <a:xfrm>
            <a:off x="4162636" y="6304604"/>
            <a:ext cx="3083938" cy="2123658"/>
          </a:xfrm>
          <a:prstGeom prst="rect">
            <a:avLst/>
          </a:prstGeom>
          <a:noFill/>
        </p:spPr>
        <p:txBody>
          <a:bodyPr wrap="square" lIns="91440" tIns="45720" rIns="91440" bIns="45720" rtlCol="0" anchor="t">
            <a:spAutoFit/>
          </a:bodyPr>
          <a:lstStyle/>
          <a:p>
            <a:pPr algn="ctr"/>
            <a:r>
              <a:rPr lang="es-DO" sz="1600" dirty="0">
                <a:latin typeface="Arial Nova Cond"/>
              </a:rPr>
              <a:t>Celebración empleados con 5 años</a:t>
            </a:r>
          </a:p>
          <a:p>
            <a:pPr algn="ctr"/>
            <a:endParaRPr lang="es-DO" sz="1600" dirty="0">
              <a:latin typeface="Arial Nova Cond" panose="020B0506020202020204" pitchFamily="34" charset="0"/>
            </a:endParaRPr>
          </a:p>
          <a:p>
            <a:pPr algn="ctr"/>
            <a:r>
              <a:rPr lang="es-DO" sz="1600" dirty="0">
                <a:latin typeface="Arial Nova Cond"/>
              </a:rPr>
              <a:t>Semana de la Seguridad y Salud en el trabajo</a:t>
            </a:r>
          </a:p>
          <a:p>
            <a:pPr algn="ctr"/>
            <a:endParaRPr lang="es-DO" sz="1600" dirty="0">
              <a:latin typeface="Arial Nova Cond" panose="020B0506020202020204" pitchFamily="34" charset="0"/>
            </a:endParaRPr>
          </a:p>
          <a:p>
            <a:pPr algn="ctr"/>
            <a:r>
              <a:rPr lang="es-DO" sz="1600" dirty="0">
                <a:latin typeface="Arial Nova Cond"/>
              </a:rPr>
              <a:t>1ra Reunión general de planta</a:t>
            </a:r>
            <a:endParaRPr lang="es-DO" sz="1600" dirty="0">
              <a:latin typeface="Arial Nova Cond" panose="020B0506020202020204" pitchFamily="34" charset="0"/>
            </a:endParaRPr>
          </a:p>
          <a:p>
            <a:pPr algn="ctr"/>
            <a:endParaRPr lang="es-DO" dirty="0">
              <a:highlight>
                <a:srgbClr val="FFFF00"/>
              </a:highlight>
              <a:latin typeface="Arial Nova Cond" panose="020B0506020202020204" pitchFamily="34" charset="0"/>
            </a:endParaRPr>
          </a:p>
          <a:p>
            <a:pPr algn="ctr"/>
            <a:endParaRPr lang="es-DO" dirty="0">
              <a:highlight>
                <a:srgbClr val="FFFF00"/>
              </a:highlight>
              <a:latin typeface="Arial Nova Cond" panose="020B0506020202020204" pitchFamily="34" charset="0"/>
            </a:endParaRPr>
          </a:p>
        </p:txBody>
      </p:sp>
      <p:sp>
        <p:nvSpPr>
          <p:cNvPr id="15" name="Rectangle 14">
            <a:extLst>
              <a:ext uri="{FF2B5EF4-FFF2-40B4-BE49-F238E27FC236}">
                <a16:creationId xmlns:a16="http://schemas.microsoft.com/office/drawing/2014/main" id="{D639613C-6855-1396-9302-A34B6C42162D}"/>
              </a:ext>
            </a:extLst>
          </p:cNvPr>
          <p:cNvSpPr/>
          <p:nvPr/>
        </p:nvSpPr>
        <p:spPr>
          <a:xfrm>
            <a:off x="5733890" y="9003761"/>
            <a:ext cx="1663635" cy="1610219"/>
          </a:xfrm>
          <a:prstGeom prst="rect">
            <a:avLst/>
          </a:prstGeom>
          <a:noFill/>
          <a:ln w="28575">
            <a:solidFill>
              <a:srgbClr val="373F8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b="1" dirty="0">
              <a:solidFill>
                <a:schemeClr val="bg1"/>
              </a:solidFill>
            </a:endParaRPr>
          </a:p>
        </p:txBody>
      </p:sp>
      <p:pic>
        <p:nvPicPr>
          <p:cNvPr id="17" name="Picture 16" descr="An orange arrow pointing to the right&#10;&#10;Description automatically generated">
            <a:extLst>
              <a:ext uri="{FF2B5EF4-FFF2-40B4-BE49-F238E27FC236}">
                <a16:creationId xmlns:a16="http://schemas.microsoft.com/office/drawing/2014/main" id="{66E6113E-FC09-9D88-80F5-1F525FA35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60000">
            <a:off x="4633870" y="10029378"/>
            <a:ext cx="1318009" cy="925708"/>
          </a:xfrm>
          <a:prstGeom prst="rect">
            <a:avLst/>
          </a:prstGeom>
        </p:spPr>
      </p:pic>
      <p:sp>
        <p:nvSpPr>
          <p:cNvPr id="19" name="TextBox 18">
            <a:extLst>
              <a:ext uri="{FF2B5EF4-FFF2-40B4-BE49-F238E27FC236}">
                <a16:creationId xmlns:a16="http://schemas.microsoft.com/office/drawing/2014/main" id="{D5DD847E-C794-755E-78CA-8668E228EAD6}"/>
              </a:ext>
            </a:extLst>
          </p:cNvPr>
          <p:cNvSpPr txBox="1"/>
          <p:nvPr/>
        </p:nvSpPr>
        <p:spPr>
          <a:xfrm rot="20340000">
            <a:off x="4913652" y="10323742"/>
            <a:ext cx="754489" cy="338554"/>
          </a:xfrm>
          <a:prstGeom prst="rect">
            <a:avLst/>
          </a:prstGeom>
          <a:noFill/>
        </p:spPr>
        <p:txBody>
          <a:bodyPr wrap="square" rtlCol="0">
            <a:spAutoFit/>
          </a:bodyPr>
          <a:lstStyle/>
          <a:p>
            <a:r>
              <a:rPr lang="en-US" sz="1600" b="1" dirty="0">
                <a:solidFill>
                  <a:schemeClr val="bg1"/>
                </a:solidFill>
              </a:rPr>
              <a:t>QR</a:t>
            </a:r>
          </a:p>
        </p:txBody>
      </p:sp>
      <p:sp>
        <p:nvSpPr>
          <p:cNvPr id="20" name="TextBox 19">
            <a:extLst>
              <a:ext uri="{FF2B5EF4-FFF2-40B4-BE49-F238E27FC236}">
                <a16:creationId xmlns:a16="http://schemas.microsoft.com/office/drawing/2014/main" id="{C4BBD515-8F9A-4EF4-FA18-150F89315B50}"/>
              </a:ext>
            </a:extLst>
          </p:cNvPr>
          <p:cNvSpPr txBox="1"/>
          <p:nvPr/>
        </p:nvSpPr>
        <p:spPr>
          <a:xfrm>
            <a:off x="4568081" y="8522682"/>
            <a:ext cx="40362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DO" sz="2400" dirty="0">
                <a:latin typeface="Haettenschweiler"/>
              </a:rPr>
              <a:t>Queremos escuchar tu </a:t>
            </a:r>
            <a:r>
              <a:rPr lang="es-DO" sz="2400" dirty="0">
                <a:solidFill>
                  <a:srgbClr val="3C5698"/>
                </a:solidFill>
                <a:latin typeface="Haettenschweiler"/>
                <a:ea typeface="+mn-lt"/>
                <a:cs typeface="+mn-lt"/>
              </a:rPr>
              <a:t>opinión</a:t>
            </a:r>
            <a:endParaRPr lang="en-US" sz="2400" dirty="0">
              <a:latin typeface="Haettenschweiler"/>
              <a:cs typeface="Calibri" panose="020F0502020204030204"/>
            </a:endParaRPr>
          </a:p>
        </p:txBody>
      </p:sp>
      <p:pic>
        <p:nvPicPr>
          <p:cNvPr id="21" name="Picture 20" descr="A qr code on a blurry background&#10;&#10;Description automatically generated">
            <a:extLst>
              <a:ext uri="{FF2B5EF4-FFF2-40B4-BE49-F238E27FC236}">
                <a16:creationId xmlns:a16="http://schemas.microsoft.com/office/drawing/2014/main" id="{8446A434-A4C9-7DFC-AE68-FDB05946B370}"/>
              </a:ext>
            </a:extLst>
          </p:cNvPr>
          <p:cNvPicPr>
            <a:picLocks noChangeAspect="1"/>
          </p:cNvPicPr>
          <p:nvPr/>
        </p:nvPicPr>
        <p:blipFill rotWithShape="1">
          <a:blip r:embed="rId4">
            <a:extLst>
              <a:ext uri="{28A0092B-C50C-407E-A947-70E740481C1C}">
                <a14:useLocalDpi xmlns:a14="http://schemas.microsoft.com/office/drawing/2010/main" val="0"/>
              </a:ext>
            </a:extLst>
          </a:blip>
          <a:srcRect l="24108" t="35141" r="23819" b="12306"/>
          <a:stretch/>
        </p:blipFill>
        <p:spPr>
          <a:xfrm>
            <a:off x="5795894" y="9050954"/>
            <a:ext cx="1548773" cy="1563025"/>
          </a:xfrm>
          <a:prstGeom prst="rect">
            <a:avLst/>
          </a:prstGeom>
        </p:spPr>
      </p:pic>
    </p:spTree>
    <p:extLst>
      <p:ext uri="{BB962C8B-B14F-4D97-AF65-F5344CB8AC3E}">
        <p14:creationId xmlns:p14="http://schemas.microsoft.com/office/powerpoint/2010/main" val="2547182525"/>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CE2022-F67F-96B4-808A-84129A6DBA87}"/>
              </a:ext>
            </a:extLst>
          </p:cNvPr>
          <p:cNvSpPr txBox="1"/>
          <p:nvPr/>
        </p:nvSpPr>
        <p:spPr>
          <a:xfrm>
            <a:off x="1029624" y="3303145"/>
            <a:ext cx="5977719" cy="5893921"/>
          </a:xfrm>
          <a:prstGeom prst="rect">
            <a:avLst/>
          </a:prstGeom>
          <a:noFill/>
        </p:spPr>
        <p:txBody>
          <a:bodyPr wrap="square" lIns="91440" tIns="45720" rIns="91440" bIns="45720" rtlCol="0" anchor="t">
            <a:spAutoFit/>
          </a:bodyPr>
          <a:lstStyle/>
          <a:p>
            <a:pPr algn="just">
              <a:spcAft>
                <a:spcPts val="1500"/>
              </a:spcAft>
            </a:pPr>
            <a:r>
              <a:rPr lang="es-ES" dirty="0">
                <a:solidFill>
                  <a:schemeClr val="tx1">
                    <a:lumMod val="85000"/>
                    <a:lumOff val="15000"/>
                  </a:schemeClr>
                </a:solidFill>
                <a:latin typeface="Arial Nova Cond"/>
              </a:rPr>
              <a:t>¡Bienvenidos a esta segunda edición de nuestro boletín de Baxter Haina!</a:t>
            </a:r>
            <a:endParaRPr lang="es-DO" dirty="0">
              <a:solidFill>
                <a:schemeClr val="tx1">
                  <a:lumMod val="85000"/>
                  <a:lumOff val="15000"/>
                </a:schemeClr>
              </a:solidFill>
              <a:latin typeface="Arial Nova Cond"/>
            </a:endParaRPr>
          </a:p>
          <a:p>
            <a:pPr algn="just">
              <a:spcBef>
                <a:spcPts val="1500"/>
              </a:spcBef>
              <a:spcAft>
                <a:spcPts val="1500"/>
              </a:spcAft>
            </a:pPr>
            <a:r>
              <a:rPr lang="es-DO" dirty="0">
                <a:solidFill>
                  <a:schemeClr val="tx1">
                    <a:lumMod val="85000"/>
                    <a:lumOff val="15000"/>
                  </a:schemeClr>
                </a:solidFill>
                <a:latin typeface="Arial Nova Cond"/>
              </a:rPr>
              <a:t>En esta ocasión  compartiremos con ustedes un recuento de lo que fue el periodo Septiembre-Diciembre 2023. </a:t>
            </a:r>
            <a:endParaRPr lang="es-DO" dirty="0">
              <a:solidFill>
                <a:schemeClr val="tx1">
                  <a:lumMod val="85000"/>
                  <a:lumOff val="15000"/>
                </a:schemeClr>
              </a:solidFill>
              <a:cs typeface="Calibri"/>
            </a:endParaRPr>
          </a:p>
          <a:p>
            <a:pPr algn="just">
              <a:spcBef>
                <a:spcPts val="1500"/>
              </a:spcBef>
              <a:spcAft>
                <a:spcPts val="1500"/>
              </a:spcAft>
            </a:pPr>
            <a:r>
              <a:rPr lang="es-DO" dirty="0">
                <a:solidFill>
                  <a:schemeClr val="tx1">
                    <a:lumMod val="85000"/>
                    <a:lumOff val="15000"/>
                  </a:schemeClr>
                </a:solidFill>
                <a:latin typeface="Arial Nova Cond"/>
              </a:rPr>
              <a:t>Los resultados obtenidos, las actividades realizadas, las últimas novedades de nuestros diferentes programas, así como los planes y proyectos  que marcaran nuestro futuro.</a:t>
            </a:r>
          </a:p>
          <a:p>
            <a:pPr algn="just">
              <a:spcBef>
                <a:spcPts val="1500"/>
              </a:spcBef>
              <a:spcAft>
                <a:spcPts val="1500"/>
              </a:spcAft>
            </a:pPr>
            <a:r>
              <a:rPr lang="es-DO" dirty="0">
                <a:solidFill>
                  <a:schemeClr val="tx1">
                    <a:lumMod val="85000"/>
                    <a:lumOff val="15000"/>
                  </a:schemeClr>
                </a:solidFill>
                <a:latin typeface="Arial Nova Cond"/>
              </a:rPr>
              <a:t>Agradecemos sinceramente su apoyo y dedicación incansable durante todo el 2023 y esperamos que este boletín nos mantenga motivados mientras avanzamos hacia un futuro brillante con muchos retos nuevos para nosotros.</a:t>
            </a:r>
          </a:p>
          <a:p>
            <a:pPr algn="ctr">
              <a:spcBef>
                <a:spcPts val="1500"/>
              </a:spcBef>
              <a:spcAft>
                <a:spcPts val="1500"/>
              </a:spcAft>
            </a:pPr>
            <a:r>
              <a:rPr lang="es-DO" dirty="0">
                <a:solidFill>
                  <a:schemeClr val="tx1">
                    <a:lumMod val="85000"/>
                    <a:lumOff val="15000"/>
                  </a:schemeClr>
                </a:solidFill>
                <a:latin typeface="Arial Nova Cond"/>
              </a:rPr>
              <a:t>¡Juntos adelante hacia un nuevo año lleno de éxitos y crecimiento!</a:t>
            </a:r>
            <a:endParaRPr lang="es-DO" dirty="0">
              <a:solidFill>
                <a:schemeClr val="tx1">
                  <a:lumMod val="85000"/>
                  <a:lumOff val="15000"/>
                </a:schemeClr>
              </a:solidFill>
              <a:latin typeface="Arial Nova Cond" panose="020B0506020202020204" pitchFamily="34" charset="0"/>
            </a:endParaRPr>
          </a:p>
          <a:p>
            <a:pPr algn="ctr">
              <a:spcBef>
                <a:spcPts val="1500"/>
              </a:spcBef>
              <a:spcAft>
                <a:spcPts val="1500"/>
              </a:spcAft>
            </a:pPr>
            <a:r>
              <a:rPr lang="es-DO" dirty="0">
                <a:solidFill>
                  <a:schemeClr val="tx1">
                    <a:lumMod val="85000"/>
                    <a:lumOff val="15000"/>
                  </a:schemeClr>
                </a:solidFill>
                <a:latin typeface="Arial Nova Cond"/>
              </a:rPr>
              <a:t>Diana</a:t>
            </a:r>
          </a:p>
        </p:txBody>
      </p:sp>
      <p:pic>
        <p:nvPicPr>
          <p:cNvPr id="13" name="Picture 12" descr="A close-up of a blue pen&#10;&#10;Description automatically generated">
            <a:extLst>
              <a:ext uri="{FF2B5EF4-FFF2-40B4-BE49-F238E27FC236}">
                <a16:creationId xmlns:a16="http://schemas.microsoft.com/office/drawing/2014/main" id="{2D5691D1-7935-9997-B316-1E7C58C0E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50741">
            <a:off x="6444830" y="5543142"/>
            <a:ext cx="1172320" cy="5700877"/>
          </a:xfrm>
          <a:prstGeom prst="rect">
            <a:avLst/>
          </a:prstGeom>
        </p:spPr>
      </p:pic>
      <p:grpSp>
        <p:nvGrpSpPr>
          <p:cNvPr id="17" name="Group 16">
            <a:extLst>
              <a:ext uri="{FF2B5EF4-FFF2-40B4-BE49-F238E27FC236}">
                <a16:creationId xmlns:a16="http://schemas.microsoft.com/office/drawing/2014/main" id="{A21874C6-A70D-3A9C-E6F4-A1385ED8B973}"/>
              </a:ext>
            </a:extLst>
          </p:cNvPr>
          <p:cNvGrpSpPr/>
          <p:nvPr/>
        </p:nvGrpSpPr>
        <p:grpSpPr>
          <a:xfrm rot="442476">
            <a:off x="4561091" y="382688"/>
            <a:ext cx="2461434" cy="2696436"/>
            <a:chOff x="3886200" y="300251"/>
            <a:chExt cx="2678538" cy="2934268"/>
          </a:xfrm>
          <a:effectLst>
            <a:outerShdw blurRad="50800" dist="50800" dir="1380000" algn="ctr" rotWithShape="0">
              <a:srgbClr val="000000">
                <a:alpha val="43137"/>
              </a:srgbClr>
            </a:outerShdw>
          </a:effectLst>
        </p:grpSpPr>
        <p:sp>
          <p:nvSpPr>
            <p:cNvPr id="14" name="Rectangle 13">
              <a:extLst>
                <a:ext uri="{FF2B5EF4-FFF2-40B4-BE49-F238E27FC236}">
                  <a16:creationId xmlns:a16="http://schemas.microsoft.com/office/drawing/2014/main" id="{B5784DE1-8CB3-EC08-F085-6171BECE7C76}"/>
                </a:ext>
              </a:extLst>
            </p:cNvPr>
            <p:cNvSpPr/>
            <p:nvPr/>
          </p:nvSpPr>
          <p:spPr>
            <a:xfrm>
              <a:off x="3886200" y="300251"/>
              <a:ext cx="2678538" cy="2934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erson smiling at the camera&#10;&#10;Description automatically generated">
              <a:extLst>
                <a:ext uri="{FF2B5EF4-FFF2-40B4-BE49-F238E27FC236}">
                  <a16:creationId xmlns:a16="http://schemas.microsoft.com/office/drawing/2014/main" id="{748E96AA-557D-4568-55C4-B4FBD6E17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089" y="389143"/>
              <a:ext cx="2393061" cy="2393061"/>
            </a:xfrm>
            <a:prstGeom prst="rect">
              <a:avLst/>
            </a:prstGeom>
          </p:spPr>
        </p:pic>
      </p:grpSp>
      <p:sp>
        <p:nvSpPr>
          <p:cNvPr id="18" name="TextBox 17">
            <a:extLst>
              <a:ext uri="{FF2B5EF4-FFF2-40B4-BE49-F238E27FC236}">
                <a16:creationId xmlns:a16="http://schemas.microsoft.com/office/drawing/2014/main" id="{FD850D83-F1B9-BD2A-A665-954650E4D3C9}"/>
              </a:ext>
            </a:extLst>
          </p:cNvPr>
          <p:cNvSpPr txBox="1"/>
          <p:nvPr/>
        </p:nvSpPr>
        <p:spPr>
          <a:xfrm>
            <a:off x="407403" y="898003"/>
            <a:ext cx="3748716" cy="369332"/>
          </a:xfrm>
          <a:prstGeom prst="rect">
            <a:avLst/>
          </a:prstGeom>
          <a:noFill/>
        </p:spPr>
        <p:txBody>
          <a:bodyPr wrap="square">
            <a:spAutoFit/>
          </a:bodyPr>
          <a:lstStyle/>
          <a:p>
            <a:r>
              <a:rPr lang="es-DO" spc="300" dirty="0">
                <a:solidFill>
                  <a:schemeClr val="bg1"/>
                </a:solidFill>
                <a:latin typeface="Arial" panose="020B0604020202020204" pitchFamily="34" charset="0"/>
                <a:cs typeface="Arial" panose="020B0604020202020204" pitchFamily="34" charset="0"/>
              </a:rPr>
              <a:t>Un Mensaje de nuestra</a:t>
            </a:r>
            <a:endParaRPr lang="en-US" spc="3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09E43E7-BE97-23EE-FA74-45A88C9F9B32}"/>
              </a:ext>
            </a:extLst>
          </p:cNvPr>
          <p:cNvSpPr txBox="1"/>
          <p:nvPr/>
        </p:nvSpPr>
        <p:spPr>
          <a:xfrm>
            <a:off x="1034703" y="2614678"/>
            <a:ext cx="3089885" cy="369332"/>
          </a:xfrm>
          <a:prstGeom prst="rect">
            <a:avLst/>
          </a:prstGeom>
          <a:noFill/>
        </p:spPr>
        <p:txBody>
          <a:bodyPr wrap="square" lIns="91440" tIns="45720" rIns="91440" bIns="45720" rtlCol="0" anchor="t">
            <a:spAutoFit/>
          </a:bodyPr>
          <a:lstStyle/>
          <a:p>
            <a:r>
              <a:rPr lang="es-DO" dirty="0">
                <a:solidFill>
                  <a:schemeClr val="tx1">
                    <a:lumMod val="85000"/>
                    <a:lumOff val="15000"/>
                  </a:schemeClr>
                </a:solidFill>
                <a:latin typeface="Arial Nova Cond"/>
              </a:rPr>
              <a:t>Queridos Colaboradores,</a:t>
            </a:r>
          </a:p>
        </p:txBody>
      </p:sp>
      <p:sp>
        <p:nvSpPr>
          <p:cNvPr id="20" name="TextBox 19">
            <a:extLst>
              <a:ext uri="{FF2B5EF4-FFF2-40B4-BE49-F238E27FC236}">
                <a16:creationId xmlns:a16="http://schemas.microsoft.com/office/drawing/2014/main" id="{9946E754-898F-25E5-C19B-794DB82E4FD3}"/>
              </a:ext>
            </a:extLst>
          </p:cNvPr>
          <p:cNvSpPr txBox="1"/>
          <p:nvPr/>
        </p:nvSpPr>
        <p:spPr>
          <a:xfrm>
            <a:off x="388088" y="1164224"/>
            <a:ext cx="4858489" cy="630942"/>
          </a:xfrm>
          <a:prstGeom prst="rect">
            <a:avLst/>
          </a:prstGeom>
          <a:noFill/>
        </p:spPr>
        <p:txBody>
          <a:bodyPr wrap="square">
            <a:spAutoFit/>
          </a:bodyPr>
          <a:lstStyle/>
          <a:p>
            <a:r>
              <a:rPr lang="es-DO" sz="3500" b="1" dirty="0">
                <a:solidFill>
                  <a:srgbClr val="00B0F0"/>
                </a:solidFill>
                <a:latin typeface="Bahnschrift SemiBold" panose="020B0502040204020203" pitchFamily="34" charset="0"/>
                <a:cs typeface="Arial" panose="020B0604020202020204" pitchFamily="34" charset="0"/>
              </a:rPr>
              <a:t>Gerente General</a:t>
            </a:r>
            <a:endParaRPr lang="en-US" sz="3500" b="1" dirty="0">
              <a:solidFill>
                <a:srgbClr val="00B0F0"/>
              </a:solidFill>
              <a:latin typeface="Bahnschrift SemiBold" panose="020B0502040204020203" pitchFamily="34" charset="0"/>
              <a:cs typeface="Arial" panose="020B0604020202020204" pitchFamily="34" charset="0"/>
            </a:endParaRPr>
          </a:p>
        </p:txBody>
      </p:sp>
    </p:spTree>
    <p:extLst>
      <p:ext uri="{BB962C8B-B14F-4D97-AF65-F5344CB8AC3E}">
        <p14:creationId xmlns:p14="http://schemas.microsoft.com/office/powerpoint/2010/main" val="168647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A6B297D-B98C-22D0-FE71-2340E33CCAB0}"/>
              </a:ext>
            </a:extLst>
          </p:cNvPr>
          <p:cNvGrpSpPr/>
          <p:nvPr/>
        </p:nvGrpSpPr>
        <p:grpSpPr>
          <a:xfrm>
            <a:off x="112564" y="3772455"/>
            <a:ext cx="814684" cy="804985"/>
            <a:chOff x="559558" y="3603010"/>
            <a:chExt cx="1146412" cy="1132764"/>
          </a:xfrm>
        </p:grpSpPr>
        <p:sp>
          <p:nvSpPr>
            <p:cNvPr id="2" name="Rectangle: Rounded Corners 1">
              <a:extLst>
                <a:ext uri="{FF2B5EF4-FFF2-40B4-BE49-F238E27FC236}">
                  <a16:creationId xmlns:a16="http://schemas.microsoft.com/office/drawing/2014/main" id="{7675157C-0CE7-21A9-3155-AA6024CFFE62}"/>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C8EF06F4-2D46-8D57-BAA1-AB905DC55381}"/>
                </a:ext>
              </a:extLst>
            </p:cNvPr>
            <p:cNvSpPr/>
            <p:nvPr/>
          </p:nvSpPr>
          <p:spPr>
            <a:xfrm>
              <a:off x="635380" y="3677930"/>
              <a:ext cx="994767" cy="982924"/>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F77EAC4F-7D8D-5020-A20B-E7F5158BF312}"/>
              </a:ext>
            </a:extLst>
          </p:cNvPr>
          <p:cNvSpPr txBox="1"/>
          <p:nvPr/>
        </p:nvSpPr>
        <p:spPr>
          <a:xfrm>
            <a:off x="280875" y="3743481"/>
            <a:ext cx="619432" cy="769441"/>
          </a:xfrm>
          <a:prstGeom prst="rect">
            <a:avLst/>
          </a:prstGeom>
          <a:noFill/>
        </p:spPr>
        <p:txBody>
          <a:bodyPr wrap="square" rtlCol="0">
            <a:spAutoFit/>
          </a:bodyPr>
          <a:lstStyle/>
          <a:p>
            <a:r>
              <a:rPr lang="en-US" sz="4400" dirty="0">
                <a:solidFill>
                  <a:srgbClr val="002E8A"/>
                </a:solidFill>
                <a:latin typeface="Aharoni" panose="020F0502020204030204" pitchFamily="2" charset="-79"/>
                <a:cs typeface="Aharoni" panose="020F0502020204030204" pitchFamily="2" charset="-79"/>
              </a:rPr>
              <a:t>1.</a:t>
            </a:r>
          </a:p>
        </p:txBody>
      </p:sp>
      <p:sp>
        <p:nvSpPr>
          <p:cNvPr id="7" name="Rectangle: Rounded Corners 6">
            <a:extLst>
              <a:ext uri="{FF2B5EF4-FFF2-40B4-BE49-F238E27FC236}">
                <a16:creationId xmlns:a16="http://schemas.microsoft.com/office/drawing/2014/main" id="{2C4E5AE6-AD2B-03F2-9128-2C0B9B25C328}"/>
              </a:ext>
            </a:extLst>
          </p:cNvPr>
          <p:cNvSpPr/>
          <p:nvPr/>
        </p:nvSpPr>
        <p:spPr>
          <a:xfrm>
            <a:off x="900828" y="3452885"/>
            <a:ext cx="2543558"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A489F72B-6F95-AAB7-49F3-1B7F906BAA53}"/>
              </a:ext>
            </a:extLst>
          </p:cNvPr>
          <p:cNvSpPr txBox="1"/>
          <p:nvPr/>
        </p:nvSpPr>
        <p:spPr>
          <a:xfrm>
            <a:off x="945894" y="3512789"/>
            <a:ext cx="2476597" cy="1200329"/>
          </a:xfrm>
          <a:prstGeom prst="rect">
            <a:avLst/>
          </a:prstGeom>
          <a:noFill/>
        </p:spPr>
        <p:txBody>
          <a:bodyPr wrap="square" rtlCol="0">
            <a:spAutoFit/>
          </a:bodyPr>
          <a:lstStyle/>
          <a:p>
            <a:pPr algn="just"/>
            <a:r>
              <a:rPr lang="es-DO" sz="1200" dirty="0">
                <a:solidFill>
                  <a:schemeClr val="bg1"/>
                </a:solidFill>
                <a:latin typeface="Arial Nova Cond" panose="020B0506020202020204" pitchFamily="34" charset="0"/>
              </a:rPr>
              <a:t>Excelentes resultados en este periodo. Buen enfoque en cumplimiento y en reporte de riesgos potenciales identificados. Continuar trabajando en la participación de más personas. </a:t>
            </a:r>
          </a:p>
        </p:txBody>
      </p:sp>
      <p:sp>
        <p:nvSpPr>
          <p:cNvPr id="10" name="Rectangle: Rounded Corners 9">
            <a:extLst>
              <a:ext uri="{FF2B5EF4-FFF2-40B4-BE49-F238E27FC236}">
                <a16:creationId xmlns:a16="http://schemas.microsoft.com/office/drawing/2014/main" id="{00DAE2EB-4D92-7D86-C2E8-F473B60A6EC7}"/>
              </a:ext>
            </a:extLst>
          </p:cNvPr>
          <p:cNvSpPr/>
          <p:nvPr/>
        </p:nvSpPr>
        <p:spPr>
          <a:xfrm>
            <a:off x="1620560" y="3086448"/>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dirty="0">
                <a:solidFill>
                  <a:srgbClr val="002060"/>
                </a:solidFill>
                <a:latin typeface="Bahnschrift SemiCondensed"/>
                <a:cs typeface="Arial"/>
              </a:rPr>
              <a:t>SEGURIDAD</a:t>
            </a:r>
            <a:endParaRPr lang="en-US" sz="1800" dirty="0">
              <a:solidFill>
                <a:srgbClr val="002060"/>
              </a:solidFill>
              <a:latin typeface="Bahnschrift SemiCondensed"/>
              <a:cs typeface="Arial"/>
            </a:endParaRPr>
          </a:p>
        </p:txBody>
      </p:sp>
      <p:sp>
        <p:nvSpPr>
          <p:cNvPr id="12" name="Rectangle 11">
            <a:extLst>
              <a:ext uri="{FF2B5EF4-FFF2-40B4-BE49-F238E27FC236}">
                <a16:creationId xmlns:a16="http://schemas.microsoft.com/office/drawing/2014/main" id="{F45DAF3F-16D3-C5C5-AC11-0F79EF10E4DE}"/>
              </a:ext>
            </a:extLst>
          </p:cNvPr>
          <p:cNvSpPr/>
          <p:nvPr/>
        </p:nvSpPr>
        <p:spPr>
          <a:xfrm>
            <a:off x="3616533" y="3298104"/>
            <a:ext cx="4176873" cy="1506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EC322884-8680-6301-0E90-1834DD55F3BE}"/>
              </a:ext>
            </a:extLst>
          </p:cNvPr>
          <p:cNvGrpSpPr/>
          <p:nvPr/>
        </p:nvGrpSpPr>
        <p:grpSpPr>
          <a:xfrm>
            <a:off x="117363" y="5633103"/>
            <a:ext cx="814684" cy="804985"/>
            <a:chOff x="559558" y="3603010"/>
            <a:chExt cx="1146412" cy="1132764"/>
          </a:xfrm>
        </p:grpSpPr>
        <p:sp>
          <p:nvSpPr>
            <p:cNvPr id="15" name="Rectangle: Rounded Corners 14">
              <a:extLst>
                <a:ext uri="{FF2B5EF4-FFF2-40B4-BE49-F238E27FC236}">
                  <a16:creationId xmlns:a16="http://schemas.microsoft.com/office/drawing/2014/main" id="{F0539FB4-9C48-AC9A-4146-0D7F2C0AD872}"/>
                </a:ext>
              </a:extLst>
            </p:cNvPr>
            <p:cNvSpPr/>
            <p:nvPr/>
          </p:nvSpPr>
          <p:spPr>
            <a:xfrm>
              <a:off x="559558" y="3603010"/>
              <a:ext cx="1146412" cy="1132764"/>
            </a:xfrm>
            <a:prstGeom prst="roundRect">
              <a:avLst/>
            </a:prstGeom>
            <a:noFill/>
            <a:ln w="19050">
              <a:solidFill>
                <a:srgbClr val="F52B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62005FC4-B98D-0E1D-CB30-1BE7CAFB0774}"/>
                </a:ext>
              </a:extLst>
            </p:cNvPr>
            <p:cNvSpPr/>
            <p:nvPr/>
          </p:nvSpPr>
          <p:spPr>
            <a:xfrm>
              <a:off x="635380" y="3677930"/>
              <a:ext cx="994767" cy="982924"/>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5F297A85-421E-DF37-BEEE-C4AEED90F8AA}"/>
              </a:ext>
            </a:extLst>
          </p:cNvPr>
          <p:cNvSpPr txBox="1"/>
          <p:nvPr/>
        </p:nvSpPr>
        <p:spPr>
          <a:xfrm>
            <a:off x="304620" y="5614209"/>
            <a:ext cx="619432" cy="769441"/>
          </a:xfrm>
          <a:prstGeom prst="rect">
            <a:avLst/>
          </a:prstGeom>
          <a:noFill/>
        </p:spPr>
        <p:txBody>
          <a:bodyPr wrap="square" rtlCol="0">
            <a:spAutoFit/>
          </a:bodyPr>
          <a:lstStyle/>
          <a:p>
            <a:r>
              <a:rPr lang="en-US" sz="4400" dirty="0">
                <a:solidFill>
                  <a:srgbClr val="F52BCA"/>
                </a:solidFill>
                <a:latin typeface="Aharoni" panose="020F0502020204030204" pitchFamily="2" charset="-79"/>
                <a:cs typeface="Aharoni" panose="020F0502020204030204" pitchFamily="2" charset="-79"/>
              </a:rPr>
              <a:t>2.</a:t>
            </a:r>
          </a:p>
        </p:txBody>
      </p:sp>
      <p:sp>
        <p:nvSpPr>
          <p:cNvPr id="18" name="Rectangle: Rounded Corners 17">
            <a:extLst>
              <a:ext uri="{FF2B5EF4-FFF2-40B4-BE49-F238E27FC236}">
                <a16:creationId xmlns:a16="http://schemas.microsoft.com/office/drawing/2014/main" id="{55474277-99AA-9C58-301C-E0D043E1FA22}"/>
              </a:ext>
            </a:extLst>
          </p:cNvPr>
          <p:cNvSpPr/>
          <p:nvPr/>
        </p:nvSpPr>
        <p:spPr>
          <a:xfrm>
            <a:off x="977013" y="5433982"/>
            <a:ext cx="2539507"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Nova Cond" panose="020B0506020202020204" pitchFamily="34" charset="0"/>
            </a:endParaRPr>
          </a:p>
        </p:txBody>
      </p:sp>
      <p:sp>
        <p:nvSpPr>
          <p:cNvPr id="19" name="TextBox 18">
            <a:extLst>
              <a:ext uri="{FF2B5EF4-FFF2-40B4-BE49-F238E27FC236}">
                <a16:creationId xmlns:a16="http://schemas.microsoft.com/office/drawing/2014/main" id="{2A6ECCEA-CD6B-2252-1F74-2D222B28F099}"/>
              </a:ext>
            </a:extLst>
          </p:cNvPr>
          <p:cNvSpPr txBox="1"/>
          <p:nvPr/>
        </p:nvSpPr>
        <p:spPr>
          <a:xfrm>
            <a:off x="1003802" y="5593088"/>
            <a:ext cx="2506742" cy="1015663"/>
          </a:xfrm>
          <a:prstGeom prst="rect">
            <a:avLst/>
          </a:prstGeom>
          <a:noFill/>
        </p:spPr>
        <p:txBody>
          <a:bodyPr wrap="square" rtlCol="0">
            <a:spAutoFit/>
          </a:bodyPr>
          <a:lstStyle/>
          <a:p>
            <a:pPr algn="just"/>
            <a:r>
              <a:rPr lang="es-DO" sz="1200" dirty="0">
                <a:solidFill>
                  <a:schemeClr val="bg1"/>
                </a:solidFill>
              </a:rPr>
              <a:t>Muy buenos resultados en los indicadores de Calidad. Seguir trabajando y moviendo las acciones de diseño que mejoren las quejas de nuestros productos en el mercado.</a:t>
            </a:r>
          </a:p>
        </p:txBody>
      </p:sp>
      <p:sp>
        <p:nvSpPr>
          <p:cNvPr id="23" name="Rectangle: Rounded Corners 22">
            <a:extLst>
              <a:ext uri="{FF2B5EF4-FFF2-40B4-BE49-F238E27FC236}">
                <a16:creationId xmlns:a16="http://schemas.microsoft.com/office/drawing/2014/main" id="{51B8272B-A4A8-86CD-01A6-E8A76FE19B64}"/>
              </a:ext>
            </a:extLst>
          </p:cNvPr>
          <p:cNvSpPr/>
          <p:nvPr/>
        </p:nvSpPr>
        <p:spPr>
          <a:xfrm>
            <a:off x="1620560" y="5159254"/>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dirty="0">
                <a:solidFill>
                  <a:srgbClr val="FFC000"/>
                </a:solidFill>
                <a:latin typeface="Bahnschrift SemiCondensed"/>
                <a:cs typeface="Arial"/>
              </a:rPr>
              <a:t>CALIDAD</a:t>
            </a:r>
            <a:endParaRPr lang="en-US" sz="1800" dirty="0">
              <a:solidFill>
                <a:srgbClr val="FFC000"/>
              </a:solidFill>
              <a:latin typeface="Bahnschrift SemiCondensed"/>
              <a:cs typeface="Arial"/>
            </a:endParaRPr>
          </a:p>
        </p:txBody>
      </p:sp>
      <p:grpSp>
        <p:nvGrpSpPr>
          <p:cNvPr id="27" name="Group 26">
            <a:extLst>
              <a:ext uri="{FF2B5EF4-FFF2-40B4-BE49-F238E27FC236}">
                <a16:creationId xmlns:a16="http://schemas.microsoft.com/office/drawing/2014/main" id="{ADB12E92-AAD7-6F7E-5B87-444629340002}"/>
              </a:ext>
            </a:extLst>
          </p:cNvPr>
          <p:cNvGrpSpPr/>
          <p:nvPr/>
        </p:nvGrpSpPr>
        <p:grpSpPr>
          <a:xfrm>
            <a:off x="117363" y="7634337"/>
            <a:ext cx="814684" cy="804985"/>
            <a:chOff x="559558" y="3603010"/>
            <a:chExt cx="1146412" cy="1132764"/>
          </a:xfrm>
        </p:grpSpPr>
        <p:sp>
          <p:nvSpPr>
            <p:cNvPr id="28" name="Rectangle: Rounded Corners 27">
              <a:extLst>
                <a:ext uri="{FF2B5EF4-FFF2-40B4-BE49-F238E27FC236}">
                  <a16:creationId xmlns:a16="http://schemas.microsoft.com/office/drawing/2014/main" id="{EFE808AF-2E04-2213-E04D-795847D91F15}"/>
                </a:ext>
              </a:extLst>
            </p:cNvPr>
            <p:cNvSpPr/>
            <p:nvPr/>
          </p:nvSpPr>
          <p:spPr>
            <a:xfrm>
              <a:off x="559558" y="3603010"/>
              <a:ext cx="1146412" cy="1132764"/>
            </a:xfrm>
            <a:prstGeom prst="roundRect">
              <a:avLst/>
            </a:prstGeom>
            <a:noFill/>
            <a:ln w="19050">
              <a:solidFill>
                <a:srgbClr val="5DD5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59D2A088-FAAB-4501-E9F7-A5E0DE07B39E}"/>
                </a:ext>
              </a:extLst>
            </p:cNvPr>
            <p:cNvSpPr/>
            <p:nvPr/>
          </p:nvSpPr>
          <p:spPr>
            <a:xfrm>
              <a:off x="635380" y="3677930"/>
              <a:ext cx="994767" cy="982924"/>
            </a:xfrm>
            <a:prstGeom prst="roundRect">
              <a:avLst/>
            </a:prstGeom>
            <a:solidFill>
              <a:schemeClr val="bg1"/>
            </a:solidFill>
            <a:ln w="19050">
              <a:solidFill>
                <a:srgbClr val="5DD5F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D369B67D-BC7D-5669-1FDF-7AEB156A4677}"/>
              </a:ext>
            </a:extLst>
          </p:cNvPr>
          <p:cNvSpPr txBox="1"/>
          <p:nvPr/>
        </p:nvSpPr>
        <p:spPr>
          <a:xfrm>
            <a:off x="304620" y="7615443"/>
            <a:ext cx="619432" cy="769441"/>
          </a:xfrm>
          <a:prstGeom prst="rect">
            <a:avLst/>
          </a:prstGeom>
          <a:noFill/>
        </p:spPr>
        <p:txBody>
          <a:bodyPr wrap="square" rtlCol="0">
            <a:spAutoFit/>
          </a:bodyPr>
          <a:lstStyle/>
          <a:p>
            <a:r>
              <a:rPr lang="en-US" sz="4400" dirty="0">
                <a:solidFill>
                  <a:srgbClr val="00B0F0"/>
                </a:solidFill>
                <a:latin typeface="Aharoni" panose="020F0502020204030204" pitchFamily="2" charset="-79"/>
                <a:cs typeface="Aharoni" panose="020F0502020204030204" pitchFamily="2" charset="-79"/>
              </a:rPr>
              <a:t>3.</a:t>
            </a:r>
          </a:p>
        </p:txBody>
      </p:sp>
      <p:sp>
        <p:nvSpPr>
          <p:cNvPr id="31" name="Rectangle: Rounded Corners 30">
            <a:extLst>
              <a:ext uri="{FF2B5EF4-FFF2-40B4-BE49-F238E27FC236}">
                <a16:creationId xmlns:a16="http://schemas.microsoft.com/office/drawing/2014/main" id="{154A2D07-92BB-8E76-D8A2-510F24A3F299}"/>
              </a:ext>
            </a:extLst>
          </p:cNvPr>
          <p:cNvSpPr/>
          <p:nvPr/>
        </p:nvSpPr>
        <p:spPr>
          <a:xfrm>
            <a:off x="977013" y="7435216"/>
            <a:ext cx="2565428"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Rectangle: Rounded Corners 31">
            <a:extLst>
              <a:ext uri="{FF2B5EF4-FFF2-40B4-BE49-F238E27FC236}">
                <a16:creationId xmlns:a16="http://schemas.microsoft.com/office/drawing/2014/main" id="{4D63788D-2C54-C25D-42A0-D9C4B81DCB8F}"/>
              </a:ext>
            </a:extLst>
          </p:cNvPr>
          <p:cNvSpPr/>
          <p:nvPr/>
        </p:nvSpPr>
        <p:spPr>
          <a:xfrm>
            <a:off x="1660592" y="7196347"/>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dirty="0">
                <a:solidFill>
                  <a:srgbClr val="009595"/>
                </a:solidFill>
                <a:latin typeface="Bahnschrift SemiCondensed"/>
                <a:cs typeface="Arial"/>
              </a:rPr>
              <a:t>SERVICIO</a:t>
            </a:r>
            <a:endParaRPr lang="en-US" sz="1800" dirty="0">
              <a:solidFill>
                <a:srgbClr val="009595"/>
              </a:solidFill>
              <a:latin typeface="Bahnschrift SemiCondensed"/>
              <a:cs typeface="Arial"/>
            </a:endParaRPr>
          </a:p>
        </p:txBody>
      </p:sp>
      <p:sp>
        <p:nvSpPr>
          <p:cNvPr id="36" name="TextBox 35">
            <a:extLst>
              <a:ext uri="{FF2B5EF4-FFF2-40B4-BE49-F238E27FC236}">
                <a16:creationId xmlns:a16="http://schemas.microsoft.com/office/drawing/2014/main" id="{88AA1C64-919C-4B86-7D2A-98322E115EF6}"/>
              </a:ext>
            </a:extLst>
          </p:cNvPr>
          <p:cNvSpPr txBox="1"/>
          <p:nvPr/>
        </p:nvSpPr>
        <p:spPr>
          <a:xfrm>
            <a:off x="997030" y="7625384"/>
            <a:ext cx="2533835" cy="1015663"/>
          </a:xfrm>
          <a:prstGeom prst="rect">
            <a:avLst/>
          </a:prstGeom>
          <a:noFill/>
        </p:spPr>
        <p:txBody>
          <a:bodyPr wrap="square" rtlCol="0">
            <a:spAutoFit/>
          </a:bodyPr>
          <a:lstStyle/>
          <a:p>
            <a:pPr algn="just"/>
            <a:r>
              <a:rPr lang="es-DO" sz="1200" dirty="0">
                <a:solidFill>
                  <a:schemeClr val="bg1"/>
                </a:solidFill>
                <a:latin typeface="Arial Nova Cond" panose="020B0506020202020204" pitchFamily="34" charset="0"/>
              </a:rPr>
              <a:t>Seguimos persiguiendo la mejora en BO. Retos alrededor de Blood Sets (GVS) que viene mejorando, Códigos de Buretrol, y los One Links.  Cumplimiento plan de Producción.</a:t>
            </a:r>
          </a:p>
        </p:txBody>
      </p:sp>
      <p:pic>
        <p:nvPicPr>
          <p:cNvPr id="46" name="Picture 45" descr="A pink rectangular object with white stitching&#10;&#10;Description automatically generated">
            <a:extLst>
              <a:ext uri="{FF2B5EF4-FFF2-40B4-BE49-F238E27FC236}">
                <a16:creationId xmlns:a16="http://schemas.microsoft.com/office/drawing/2014/main" id="{12EBFE8A-2D3D-A888-7AE8-96C151F38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323" y="-151467"/>
            <a:ext cx="3535986" cy="2054530"/>
          </a:xfrm>
          <a:prstGeom prst="rect">
            <a:avLst/>
          </a:prstGeom>
        </p:spPr>
      </p:pic>
      <p:sp>
        <p:nvSpPr>
          <p:cNvPr id="47" name="TextBox 46">
            <a:extLst>
              <a:ext uri="{FF2B5EF4-FFF2-40B4-BE49-F238E27FC236}">
                <a16:creationId xmlns:a16="http://schemas.microsoft.com/office/drawing/2014/main" id="{CA7B05A3-EE75-2124-09D2-08F716631BEC}"/>
              </a:ext>
            </a:extLst>
          </p:cNvPr>
          <p:cNvSpPr txBox="1"/>
          <p:nvPr/>
        </p:nvSpPr>
        <p:spPr>
          <a:xfrm>
            <a:off x="4303802" y="784894"/>
            <a:ext cx="3063025"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LOGROS + RETOS</a:t>
            </a:r>
          </a:p>
        </p:txBody>
      </p:sp>
      <p:sp>
        <p:nvSpPr>
          <p:cNvPr id="48" name="TextBox 47">
            <a:extLst>
              <a:ext uri="{FF2B5EF4-FFF2-40B4-BE49-F238E27FC236}">
                <a16:creationId xmlns:a16="http://schemas.microsoft.com/office/drawing/2014/main" id="{FD64F491-5E85-A37B-D775-54FA823BB220}"/>
              </a:ext>
            </a:extLst>
          </p:cNvPr>
          <p:cNvSpPr txBox="1"/>
          <p:nvPr/>
        </p:nvSpPr>
        <p:spPr>
          <a:xfrm>
            <a:off x="4388651" y="1658023"/>
            <a:ext cx="2893325" cy="338554"/>
          </a:xfrm>
          <a:prstGeom prst="rect">
            <a:avLst/>
          </a:prstGeom>
          <a:noFill/>
        </p:spPr>
        <p:txBody>
          <a:bodyPr wrap="square" lIns="91440" tIns="45720" rIns="91440" bIns="45720" rtlCol="0" anchor="t">
            <a:spAutoFit/>
          </a:bodyPr>
          <a:lstStyle/>
          <a:p>
            <a:pPr algn="ctr"/>
            <a:r>
              <a:rPr lang="en-US" sz="1600" dirty="0">
                <a:solidFill>
                  <a:srgbClr val="373F8E"/>
                </a:solidFill>
                <a:latin typeface="Arial"/>
                <a:cs typeface="Arial"/>
              </a:rPr>
              <a:t>ENERO- DICIEMBRE 2023</a:t>
            </a:r>
          </a:p>
        </p:txBody>
      </p:sp>
      <p:sp>
        <p:nvSpPr>
          <p:cNvPr id="49" name="TextBox 48">
            <a:extLst>
              <a:ext uri="{FF2B5EF4-FFF2-40B4-BE49-F238E27FC236}">
                <a16:creationId xmlns:a16="http://schemas.microsoft.com/office/drawing/2014/main" id="{083C361C-8393-6711-18FC-FB4EB0D366B6}"/>
              </a:ext>
            </a:extLst>
          </p:cNvPr>
          <p:cNvSpPr txBox="1"/>
          <p:nvPr/>
        </p:nvSpPr>
        <p:spPr>
          <a:xfrm>
            <a:off x="4473502" y="267049"/>
            <a:ext cx="2893325" cy="630942"/>
          </a:xfrm>
          <a:prstGeom prst="rect">
            <a:avLst/>
          </a:prstGeom>
          <a:noFill/>
        </p:spPr>
        <p:txBody>
          <a:bodyPr wrap="square" rtlCol="0">
            <a:spAutoFit/>
          </a:bodyPr>
          <a:lstStyle/>
          <a:p>
            <a:pPr algn="ctr"/>
            <a:r>
              <a:rPr lang="en-US" sz="3500" spc="300" dirty="0">
                <a:solidFill>
                  <a:schemeClr val="bg1"/>
                </a:solidFill>
                <a:latin typeface="Bebas Neue" panose="020B0606020202050201" pitchFamily="34" charset="0"/>
              </a:rPr>
              <a:t>RESULTADOS</a:t>
            </a:r>
          </a:p>
        </p:txBody>
      </p:sp>
      <p:grpSp>
        <p:nvGrpSpPr>
          <p:cNvPr id="9" name="Group 8">
            <a:extLst>
              <a:ext uri="{FF2B5EF4-FFF2-40B4-BE49-F238E27FC236}">
                <a16:creationId xmlns:a16="http://schemas.microsoft.com/office/drawing/2014/main" id="{3891034F-ADD4-91FD-C9BC-0991FB81C994}"/>
              </a:ext>
            </a:extLst>
          </p:cNvPr>
          <p:cNvGrpSpPr/>
          <p:nvPr/>
        </p:nvGrpSpPr>
        <p:grpSpPr>
          <a:xfrm>
            <a:off x="167374" y="9563689"/>
            <a:ext cx="814684" cy="804985"/>
            <a:chOff x="559558" y="3603010"/>
            <a:chExt cx="1146412" cy="1132764"/>
          </a:xfrm>
        </p:grpSpPr>
        <p:sp>
          <p:nvSpPr>
            <p:cNvPr id="20" name="Rectangle: Rounded Corners 19">
              <a:extLst>
                <a:ext uri="{FF2B5EF4-FFF2-40B4-BE49-F238E27FC236}">
                  <a16:creationId xmlns:a16="http://schemas.microsoft.com/office/drawing/2014/main" id="{C589BF92-43D5-CA1E-795A-F9646188A3A0}"/>
                </a:ext>
              </a:extLst>
            </p:cNvPr>
            <p:cNvSpPr/>
            <p:nvPr/>
          </p:nvSpPr>
          <p:spPr>
            <a:xfrm>
              <a:off x="559558" y="3603010"/>
              <a:ext cx="1146412" cy="1132764"/>
            </a:xfrm>
            <a:prstGeom prst="roundRect">
              <a:avLst/>
            </a:prstGeom>
            <a:noFill/>
            <a:ln w="19050">
              <a:solidFill>
                <a:srgbClr val="5DD5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81A8F24C-48AA-F178-4F59-99F6AF6477D7}"/>
                </a:ext>
              </a:extLst>
            </p:cNvPr>
            <p:cNvSpPr/>
            <p:nvPr/>
          </p:nvSpPr>
          <p:spPr>
            <a:xfrm>
              <a:off x="635380" y="3677930"/>
              <a:ext cx="994767" cy="982924"/>
            </a:xfrm>
            <a:prstGeom prst="roundRect">
              <a:avLst/>
            </a:prstGeom>
            <a:solidFill>
              <a:schemeClr val="bg1"/>
            </a:solidFill>
            <a:ln w="19050">
              <a:solidFill>
                <a:srgbClr val="5DD5F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58FF8A7D-BCD3-0CB9-B3DC-F9DE013C539D}"/>
              </a:ext>
            </a:extLst>
          </p:cNvPr>
          <p:cNvSpPr txBox="1"/>
          <p:nvPr/>
        </p:nvSpPr>
        <p:spPr>
          <a:xfrm>
            <a:off x="354780" y="9544796"/>
            <a:ext cx="619432" cy="769441"/>
          </a:xfrm>
          <a:prstGeom prst="rect">
            <a:avLst/>
          </a:prstGeom>
          <a:noFill/>
        </p:spPr>
        <p:txBody>
          <a:bodyPr wrap="square" rtlCol="0">
            <a:spAutoFit/>
          </a:bodyPr>
          <a:lstStyle/>
          <a:p>
            <a:r>
              <a:rPr lang="en-US" sz="4400" dirty="0">
                <a:solidFill>
                  <a:srgbClr val="00B0F0"/>
                </a:solidFill>
                <a:latin typeface="Aharoni" panose="020F0502020204030204" pitchFamily="2" charset="-79"/>
                <a:cs typeface="Aharoni" panose="020F0502020204030204" pitchFamily="2" charset="-79"/>
              </a:rPr>
              <a:t>4.</a:t>
            </a:r>
          </a:p>
        </p:txBody>
      </p:sp>
      <p:sp>
        <p:nvSpPr>
          <p:cNvPr id="37" name="Rectangle: Rounded Corners 36">
            <a:extLst>
              <a:ext uri="{FF2B5EF4-FFF2-40B4-BE49-F238E27FC236}">
                <a16:creationId xmlns:a16="http://schemas.microsoft.com/office/drawing/2014/main" id="{0CAEA4B4-C72E-9A5A-46C7-02F60138C170}"/>
              </a:ext>
            </a:extLst>
          </p:cNvPr>
          <p:cNvSpPr/>
          <p:nvPr/>
        </p:nvSpPr>
        <p:spPr>
          <a:xfrm>
            <a:off x="1027814" y="9364569"/>
            <a:ext cx="2522897"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8" name="Rectangle: Rounded Corners 37">
            <a:extLst>
              <a:ext uri="{FF2B5EF4-FFF2-40B4-BE49-F238E27FC236}">
                <a16:creationId xmlns:a16="http://schemas.microsoft.com/office/drawing/2014/main" id="{50BA0AF2-B708-78FE-A987-2B7B34C0098B}"/>
              </a:ext>
            </a:extLst>
          </p:cNvPr>
          <p:cNvSpPr/>
          <p:nvPr/>
        </p:nvSpPr>
        <p:spPr>
          <a:xfrm>
            <a:off x="1712465" y="9125700"/>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dirty="0">
                <a:solidFill>
                  <a:srgbClr val="009595"/>
                </a:solidFill>
                <a:latin typeface="Bahnschrift SemiCondensed"/>
                <a:cs typeface="Arial"/>
              </a:rPr>
              <a:t>COSTO</a:t>
            </a:r>
            <a:endParaRPr lang="en-US" sz="1800" dirty="0">
              <a:solidFill>
                <a:srgbClr val="009595"/>
              </a:solidFill>
              <a:latin typeface="Bahnschrift SemiCondensed"/>
              <a:cs typeface="Arial"/>
            </a:endParaRPr>
          </a:p>
        </p:txBody>
      </p:sp>
      <p:sp>
        <p:nvSpPr>
          <p:cNvPr id="42" name="TextBox 41">
            <a:extLst>
              <a:ext uri="{FF2B5EF4-FFF2-40B4-BE49-F238E27FC236}">
                <a16:creationId xmlns:a16="http://schemas.microsoft.com/office/drawing/2014/main" id="{DE48C759-5797-CEE2-94BF-B93480D6C328}"/>
              </a:ext>
            </a:extLst>
          </p:cNvPr>
          <p:cNvSpPr txBox="1"/>
          <p:nvPr/>
        </p:nvSpPr>
        <p:spPr>
          <a:xfrm>
            <a:off x="1081739" y="9622470"/>
            <a:ext cx="2320117" cy="1015663"/>
          </a:xfrm>
          <a:prstGeom prst="rect">
            <a:avLst/>
          </a:prstGeom>
          <a:noFill/>
        </p:spPr>
        <p:txBody>
          <a:bodyPr wrap="square" rtlCol="0">
            <a:spAutoFit/>
          </a:bodyPr>
          <a:lstStyle/>
          <a:p>
            <a:pPr algn="just"/>
            <a:r>
              <a:rPr lang="es-DO" sz="1200" dirty="0">
                <a:solidFill>
                  <a:schemeClr val="bg1"/>
                </a:solidFill>
                <a:latin typeface="Arial Nova Cond" panose="020B0506020202020204" pitchFamily="34" charset="0"/>
              </a:rPr>
              <a:t>Buen desempeño en la parte de costos, pese a la baja de algunos volúmenes, el desempeño se ha mantenido favorable en las varianzas de manufactura.</a:t>
            </a:r>
          </a:p>
        </p:txBody>
      </p:sp>
      <p:sp>
        <p:nvSpPr>
          <p:cNvPr id="13" name="Rectangle 12">
            <a:extLst>
              <a:ext uri="{FF2B5EF4-FFF2-40B4-BE49-F238E27FC236}">
                <a16:creationId xmlns:a16="http://schemas.microsoft.com/office/drawing/2014/main" id="{8B2D5EF5-131A-BA90-B25F-152DEA23D4F4}"/>
              </a:ext>
            </a:extLst>
          </p:cNvPr>
          <p:cNvSpPr/>
          <p:nvPr/>
        </p:nvSpPr>
        <p:spPr>
          <a:xfrm>
            <a:off x="3706338" y="9129021"/>
            <a:ext cx="4069607" cy="15279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BFCD466-BEEB-44F2-5761-2CE1873881A1}"/>
              </a:ext>
            </a:extLst>
          </p:cNvPr>
          <p:cNvSpPr/>
          <p:nvPr/>
        </p:nvSpPr>
        <p:spPr>
          <a:xfrm>
            <a:off x="3620595" y="7193899"/>
            <a:ext cx="4176874" cy="1570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0B1D970-A61F-93A6-5237-9F95D5F7E8B9}"/>
              </a:ext>
            </a:extLst>
          </p:cNvPr>
          <p:cNvSpPr/>
          <p:nvPr/>
        </p:nvSpPr>
        <p:spPr>
          <a:xfrm>
            <a:off x="3620595" y="5195222"/>
            <a:ext cx="4176874" cy="1570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screenshot of a calendar&#10;&#10;Description automatically generated">
            <a:extLst>
              <a:ext uri="{FF2B5EF4-FFF2-40B4-BE49-F238E27FC236}">
                <a16:creationId xmlns:a16="http://schemas.microsoft.com/office/drawing/2014/main" id="{CC46253F-8777-C43D-9CAE-377E91F09E7B}"/>
              </a:ext>
            </a:extLst>
          </p:cNvPr>
          <p:cNvPicPr>
            <a:picLocks noChangeAspect="1"/>
          </p:cNvPicPr>
          <p:nvPr/>
        </p:nvPicPr>
        <p:blipFill>
          <a:blip r:embed="rId5"/>
          <a:stretch>
            <a:fillRect/>
          </a:stretch>
        </p:blipFill>
        <p:spPr>
          <a:xfrm>
            <a:off x="3655170" y="3396688"/>
            <a:ext cx="4049001" cy="1323339"/>
          </a:xfrm>
          <a:prstGeom prst="rect">
            <a:avLst/>
          </a:prstGeom>
        </p:spPr>
      </p:pic>
      <p:pic>
        <p:nvPicPr>
          <p:cNvPr id="33" name="Picture 32">
            <a:extLst>
              <a:ext uri="{FF2B5EF4-FFF2-40B4-BE49-F238E27FC236}">
                <a16:creationId xmlns:a16="http://schemas.microsoft.com/office/drawing/2014/main" id="{AC24F574-0859-93CD-7CAA-C7D2E9AAA046}"/>
              </a:ext>
            </a:extLst>
          </p:cNvPr>
          <p:cNvPicPr>
            <a:picLocks noChangeAspect="1"/>
          </p:cNvPicPr>
          <p:nvPr/>
        </p:nvPicPr>
        <p:blipFill>
          <a:blip r:embed="rId6"/>
          <a:stretch>
            <a:fillRect/>
          </a:stretch>
        </p:blipFill>
        <p:spPr>
          <a:xfrm>
            <a:off x="3655065" y="5393501"/>
            <a:ext cx="4047221" cy="1216938"/>
          </a:xfrm>
          <a:prstGeom prst="rect">
            <a:avLst/>
          </a:prstGeom>
        </p:spPr>
      </p:pic>
      <p:pic>
        <p:nvPicPr>
          <p:cNvPr id="11" name="Picture 10">
            <a:extLst>
              <a:ext uri="{FF2B5EF4-FFF2-40B4-BE49-F238E27FC236}">
                <a16:creationId xmlns:a16="http://schemas.microsoft.com/office/drawing/2014/main" id="{00385857-9F0C-A848-1924-87A66283DBFB}"/>
              </a:ext>
            </a:extLst>
          </p:cNvPr>
          <p:cNvPicPr>
            <a:picLocks noChangeAspect="1"/>
          </p:cNvPicPr>
          <p:nvPr/>
        </p:nvPicPr>
        <p:blipFill>
          <a:blip r:embed="rId7"/>
          <a:stretch>
            <a:fillRect/>
          </a:stretch>
        </p:blipFill>
        <p:spPr>
          <a:xfrm>
            <a:off x="3713575" y="7433101"/>
            <a:ext cx="4015240" cy="1060290"/>
          </a:xfrm>
          <a:prstGeom prst="rect">
            <a:avLst/>
          </a:prstGeom>
        </p:spPr>
      </p:pic>
      <p:pic>
        <p:nvPicPr>
          <p:cNvPr id="35" name="Picture 34">
            <a:extLst>
              <a:ext uri="{FF2B5EF4-FFF2-40B4-BE49-F238E27FC236}">
                <a16:creationId xmlns:a16="http://schemas.microsoft.com/office/drawing/2014/main" id="{CD78E791-DE2E-ADE5-B4E4-82862B80D600}"/>
              </a:ext>
            </a:extLst>
          </p:cNvPr>
          <p:cNvPicPr>
            <a:picLocks noChangeAspect="1"/>
          </p:cNvPicPr>
          <p:nvPr/>
        </p:nvPicPr>
        <p:blipFill>
          <a:blip r:embed="rId8"/>
          <a:stretch>
            <a:fillRect/>
          </a:stretch>
        </p:blipFill>
        <p:spPr>
          <a:xfrm>
            <a:off x="3811646" y="9293732"/>
            <a:ext cx="3894971" cy="1270055"/>
          </a:xfrm>
          <a:prstGeom prst="rect">
            <a:avLst/>
          </a:prstGeom>
        </p:spPr>
      </p:pic>
    </p:spTree>
    <p:extLst>
      <p:ext uri="{BB962C8B-B14F-4D97-AF65-F5344CB8AC3E}">
        <p14:creationId xmlns:p14="http://schemas.microsoft.com/office/powerpoint/2010/main" val="1240171864"/>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0566F09-2C3A-F46F-B05F-811C3568AEAF}"/>
              </a:ext>
            </a:extLst>
          </p:cNvPr>
          <p:cNvSpPr/>
          <p:nvPr/>
        </p:nvSpPr>
        <p:spPr>
          <a:xfrm>
            <a:off x="293452" y="8744844"/>
            <a:ext cx="1303069" cy="210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481A9416-4D6D-80F6-7777-14AB8316C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320" y="362909"/>
            <a:ext cx="2132820" cy="677652"/>
          </a:xfrm>
          <a:prstGeom prst="rect">
            <a:avLst/>
          </a:prstGeom>
        </p:spPr>
      </p:pic>
      <p:sp>
        <p:nvSpPr>
          <p:cNvPr id="32" name="TextBox 31">
            <a:extLst>
              <a:ext uri="{FF2B5EF4-FFF2-40B4-BE49-F238E27FC236}">
                <a16:creationId xmlns:a16="http://schemas.microsoft.com/office/drawing/2014/main" id="{56F836AC-642A-297C-9849-093FF50B5A23}"/>
              </a:ext>
            </a:extLst>
          </p:cNvPr>
          <p:cNvSpPr txBox="1"/>
          <p:nvPr/>
        </p:nvSpPr>
        <p:spPr>
          <a:xfrm>
            <a:off x="242391" y="2036192"/>
            <a:ext cx="2622450" cy="1092026"/>
          </a:xfrm>
          <a:prstGeom prst="rect">
            <a:avLst/>
          </a:prstGeom>
          <a:noFill/>
        </p:spPr>
        <p:txBody>
          <a:bodyPr wrap="square" lIns="91440" tIns="45720" rIns="91440" bIns="45720" rtlCol="0" anchor="t">
            <a:spAutoFit/>
          </a:bodyPr>
          <a:lstStyle/>
          <a:p>
            <a:pPr algn="ctr"/>
            <a:r>
              <a:rPr lang="en-US" sz="3200" b="1" i="1" dirty="0">
                <a:latin typeface="Arial Nova Cond" panose="020B0506020202020204" pitchFamily="34" charset="0"/>
              </a:rPr>
              <a:t>Graduación 2023</a:t>
            </a:r>
          </a:p>
        </p:txBody>
      </p:sp>
      <p:pic>
        <p:nvPicPr>
          <p:cNvPr id="4" name="Picture 3">
            <a:extLst>
              <a:ext uri="{FF2B5EF4-FFF2-40B4-BE49-F238E27FC236}">
                <a16:creationId xmlns:a16="http://schemas.microsoft.com/office/drawing/2014/main" id="{A64C75C3-3F5C-9CF1-1C3E-18A84AEDF0E3}"/>
              </a:ext>
            </a:extLst>
          </p:cNvPr>
          <p:cNvPicPr>
            <a:picLocks noChangeAspect="1"/>
          </p:cNvPicPr>
          <p:nvPr/>
        </p:nvPicPr>
        <p:blipFill rotWithShape="1">
          <a:blip r:embed="rId5"/>
          <a:srcRect l="19520" t="15255" r="23382" b="2979"/>
          <a:stretch/>
        </p:blipFill>
        <p:spPr>
          <a:xfrm rot="21076296">
            <a:off x="3972704" y="3716871"/>
            <a:ext cx="1564533" cy="1491938"/>
          </a:xfrm>
          <a:prstGeom prst="rect">
            <a:avLst/>
          </a:prstGeom>
        </p:spPr>
      </p:pic>
      <p:pic>
        <p:nvPicPr>
          <p:cNvPr id="7" name="Picture 6">
            <a:extLst>
              <a:ext uri="{FF2B5EF4-FFF2-40B4-BE49-F238E27FC236}">
                <a16:creationId xmlns:a16="http://schemas.microsoft.com/office/drawing/2014/main" id="{2540C8C1-C725-92E9-9AA1-33FE566D51E2}"/>
              </a:ext>
            </a:extLst>
          </p:cNvPr>
          <p:cNvPicPr>
            <a:picLocks noChangeAspect="1"/>
          </p:cNvPicPr>
          <p:nvPr/>
        </p:nvPicPr>
        <p:blipFill rotWithShape="1">
          <a:blip r:embed="rId6"/>
          <a:srcRect b="34131"/>
          <a:stretch/>
        </p:blipFill>
        <p:spPr>
          <a:xfrm>
            <a:off x="4975463" y="5486399"/>
            <a:ext cx="1551946" cy="1533379"/>
          </a:xfrm>
          <a:prstGeom prst="rect">
            <a:avLst/>
          </a:prstGeom>
        </p:spPr>
      </p:pic>
      <p:pic>
        <p:nvPicPr>
          <p:cNvPr id="8" name="Picture 7">
            <a:extLst>
              <a:ext uri="{FF2B5EF4-FFF2-40B4-BE49-F238E27FC236}">
                <a16:creationId xmlns:a16="http://schemas.microsoft.com/office/drawing/2014/main" id="{7256D747-B44F-C44A-13DC-159BAB140B35}"/>
              </a:ext>
            </a:extLst>
          </p:cNvPr>
          <p:cNvPicPr>
            <a:picLocks noChangeAspect="1"/>
          </p:cNvPicPr>
          <p:nvPr/>
        </p:nvPicPr>
        <p:blipFill rotWithShape="1">
          <a:blip r:embed="rId7"/>
          <a:srcRect t="140" b="29532"/>
          <a:stretch/>
        </p:blipFill>
        <p:spPr>
          <a:xfrm rot="436161">
            <a:off x="5864013" y="3309493"/>
            <a:ext cx="1539807" cy="1624350"/>
          </a:xfrm>
          <a:prstGeom prst="rect">
            <a:avLst/>
          </a:prstGeom>
        </p:spPr>
      </p:pic>
      <p:pic>
        <p:nvPicPr>
          <p:cNvPr id="12" name="Picture 11">
            <a:extLst>
              <a:ext uri="{FF2B5EF4-FFF2-40B4-BE49-F238E27FC236}">
                <a16:creationId xmlns:a16="http://schemas.microsoft.com/office/drawing/2014/main" id="{FB984438-23BA-E85A-A782-7F26C7535178}"/>
              </a:ext>
            </a:extLst>
          </p:cNvPr>
          <p:cNvPicPr>
            <a:picLocks noChangeAspect="1"/>
          </p:cNvPicPr>
          <p:nvPr/>
        </p:nvPicPr>
        <p:blipFill rotWithShape="1">
          <a:blip r:embed="rId8"/>
          <a:srcRect t="24414" b="2311"/>
          <a:stretch/>
        </p:blipFill>
        <p:spPr>
          <a:xfrm>
            <a:off x="111612" y="7187297"/>
            <a:ext cx="7600017" cy="37083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2" name="Picture 8">
            <a:extLst>
              <a:ext uri="{FF2B5EF4-FFF2-40B4-BE49-F238E27FC236}">
                <a16:creationId xmlns:a16="http://schemas.microsoft.com/office/drawing/2014/main" id="{83E14583-60D8-9ED4-FC5D-3C413834C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320" y="4700506"/>
            <a:ext cx="3202720" cy="21325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B1391183-CB07-BE6A-8B74-51548941292B}"/>
              </a:ext>
            </a:extLst>
          </p:cNvPr>
          <p:cNvSpPr txBox="1"/>
          <p:nvPr/>
        </p:nvSpPr>
        <p:spPr>
          <a:xfrm>
            <a:off x="701333" y="3039370"/>
            <a:ext cx="3202720" cy="1631216"/>
          </a:xfrm>
          <a:prstGeom prst="rect">
            <a:avLst/>
          </a:prstGeom>
          <a:noFill/>
        </p:spPr>
        <p:txBody>
          <a:bodyPr wrap="square" numCol="1" rtlCol="0">
            <a:spAutoFit/>
          </a:bodyPr>
          <a:lstStyle/>
          <a:p>
            <a:pPr marL="285750" indent="-285750">
              <a:buFont typeface="Arial" panose="020B0604020202020204" pitchFamily="34" charset="0"/>
              <a:buChar char="•"/>
            </a:pPr>
            <a:r>
              <a:rPr lang="en-US" sz="2000" dirty="0">
                <a:latin typeface="Arial Nova Cond" panose="020B0506020202020204" pitchFamily="34" charset="0"/>
              </a:rPr>
              <a:t>Auditor interno </a:t>
            </a:r>
          </a:p>
          <a:p>
            <a:pPr marL="285750" indent="-285750">
              <a:buFont typeface="Arial" panose="020B0604020202020204" pitchFamily="34" charset="0"/>
              <a:buChar char="•"/>
            </a:pPr>
            <a:r>
              <a:rPr lang="en-US" sz="2000" dirty="0">
                <a:latin typeface="Arial Nova Cond" panose="020B0506020202020204" pitchFamily="34" charset="0"/>
              </a:rPr>
              <a:t>Black Belt</a:t>
            </a:r>
          </a:p>
          <a:p>
            <a:pPr marL="285750" indent="-285750">
              <a:buFont typeface="Arial" panose="020B0604020202020204" pitchFamily="34" charset="0"/>
              <a:buChar char="•"/>
            </a:pPr>
            <a:r>
              <a:rPr lang="en-US" sz="2000" dirty="0">
                <a:latin typeface="Arial Nova Cond" panose="020B0506020202020204" pitchFamily="34" charset="0"/>
              </a:rPr>
              <a:t>Bullet Proof</a:t>
            </a:r>
          </a:p>
          <a:p>
            <a:pPr marL="285750" indent="-285750">
              <a:buFont typeface="Arial" panose="020B0604020202020204" pitchFamily="34" charset="0"/>
              <a:buChar char="•"/>
            </a:pPr>
            <a:r>
              <a:rPr lang="en-US" sz="2000" dirty="0">
                <a:latin typeface="Arial Nova Cond" panose="020B0506020202020204" pitchFamily="34" charset="0"/>
              </a:rPr>
              <a:t>Green Belt</a:t>
            </a:r>
          </a:p>
          <a:p>
            <a:pPr marL="285750" indent="-285750">
              <a:buFont typeface="Arial" panose="020B0604020202020204" pitchFamily="34" charset="0"/>
              <a:buChar char="•"/>
            </a:pPr>
            <a:r>
              <a:rPr lang="en-US" sz="2000" dirty="0">
                <a:latin typeface="Arial Nova Cond" panose="020B0506020202020204" pitchFamily="34" charset="0"/>
              </a:rPr>
              <a:t>SDP</a:t>
            </a:r>
          </a:p>
        </p:txBody>
      </p:sp>
    </p:spTree>
    <p:extLst>
      <p:ext uri="{BB962C8B-B14F-4D97-AF65-F5344CB8AC3E}">
        <p14:creationId xmlns:p14="http://schemas.microsoft.com/office/powerpoint/2010/main" val="379282034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FEDF9A9-7C94-0FA3-F839-F4A38127A8FF}"/>
              </a:ext>
            </a:extLst>
          </p:cNvPr>
          <p:cNvSpPr txBox="1"/>
          <p:nvPr/>
        </p:nvSpPr>
        <p:spPr>
          <a:xfrm>
            <a:off x="47471" y="1096038"/>
            <a:ext cx="4217387" cy="769441"/>
          </a:xfrm>
          <a:prstGeom prst="rect">
            <a:avLst/>
          </a:prstGeom>
          <a:noFill/>
        </p:spPr>
        <p:txBody>
          <a:bodyPr wrap="square" rtlCol="0">
            <a:spAutoFit/>
          </a:bodyPr>
          <a:lstStyle/>
          <a:p>
            <a:r>
              <a:rPr lang="es-DO" sz="4400" b="1" spc="300" dirty="0">
                <a:solidFill>
                  <a:srgbClr val="002E8A"/>
                </a:solidFill>
              </a:rPr>
              <a:t>Capacitaciones</a:t>
            </a:r>
          </a:p>
        </p:txBody>
      </p:sp>
      <p:pic>
        <p:nvPicPr>
          <p:cNvPr id="38" name="Graphic 37">
            <a:extLst>
              <a:ext uri="{FF2B5EF4-FFF2-40B4-BE49-F238E27FC236}">
                <a16:creationId xmlns:a16="http://schemas.microsoft.com/office/drawing/2014/main" id="{17938279-C46E-B85E-9D89-3D78867B39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9262" y="103233"/>
            <a:ext cx="2132820" cy="677652"/>
          </a:xfrm>
          <a:prstGeom prst="rect">
            <a:avLst/>
          </a:prstGeom>
        </p:spPr>
      </p:pic>
      <p:pic>
        <p:nvPicPr>
          <p:cNvPr id="4" name="Picture 3">
            <a:extLst>
              <a:ext uri="{FF2B5EF4-FFF2-40B4-BE49-F238E27FC236}">
                <a16:creationId xmlns:a16="http://schemas.microsoft.com/office/drawing/2014/main" id="{BE71EB1B-BEAA-452F-CD9A-348FD040537F}"/>
              </a:ext>
            </a:extLst>
          </p:cNvPr>
          <p:cNvPicPr>
            <a:picLocks noChangeAspect="1"/>
          </p:cNvPicPr>
          <p:nvPr/>
        </p:nvPicPr>
        <p:blipFill rotWithShape="1">
          <a:blip r:embed="rId5"/>
          <a:srcRect l="2208" t="26034" r="3906" b="16971"/>
          <a:stretch/>
        </p:blipFill>
        <p:spPr>
          <a:xfrm>
            <a:off x="1099488" y="6360090"/>
            <a:ext cx="6330740" cy="274723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866FD339-5E55-3CCC-2A85-CD0C65D3B895}"/>
              </a:ext>
            </a:extLst>
          </p:cNvPr>
          <p:cNvPicPr>
            <a:picLocks noChangeAspect="1"/>
          </p:cNvPicPr>
          <p:nvPr/>
        </p:nvPicPr>
        <p:blipFill rotWithShape="1">
          <a:blip r:embed="rId6"/>
          <a:srcRect t="27310" r="12760" b="9090"/>
          <a:stretch/>
        </p:blipFill>
        <p:spPr>
          <a:xfrm>
            <a:off x="197145" y="3426005"/>
            <a:ext cx="5787685" cy="237340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072E7136-BB5A-A82B-97CF-3ECD69C359BA}"/>
              </a:ext>
            </a:extLst>
          </p:cNvPr>
          <p:cNvSpPr txBox="1"/>
          <p:nvPr/>
        </p:nvSpPr>
        <p:spPr>
          <a:xfrm>
            <a:off x="197145" y="1865479"/>
            <a:ext cx="6281999" cy="1200329"/>
          </a:xfrm>
          <a:prstGeom prst="rect">
            <a:avLst/>
          </a:prstGeom>
          <a:noFill/>
        </p:spPr>
        <p:txBody>
          <a:bodyPr wrap="square" lIns="91440" tIns="45720" rIns="91440" bIns="45720" rtlCol="0" anchor="t">
            <a:spAutoFit/>
          </a:bodyPr>
          <a:lstStyle/>
          <a:p>
            <a:pPr algn="just"/>
            <a:r>
              <a:rPr lang="en-US" sz="2400" dirty="0">
                <a:latin typeface="Arial Nova Cond" panose="020B0506020202020204" pitchFamily="34" charset="0"/>
              </a:rPr>
              <a:t>Como parte de nuestra estrategia de integración vertical de Moldeo, nuestros colaboradores recibieron el curso de </a:t>
            </a:r>
            <a:r>
              <a:rPr lang="en-US" sz="2400" b="1" i="1" dirty="0">
                <a:latin typeface="Arial Nova Cond" panose="020B0506020202020204" pitchFamily="34" charset="0"/>
              </a:rPr>
              <a:t>“Moldeo Universal”</a:t>
            </a:r>
            <a:r>
              <a:rPr lang="en-US" sz="2400" dirty="0">
                <a:latin typeface="Arial Nova Cond" panose="020B0506020202020204" pitchFamily="34" charset="0"/>
              </a:rPr>
              <a:t>.</a:t>
            </a:r>
            <a:endParaRPr lang="en-US" dirty="0">
              <a:latin typeface="Arial Nova Cond" panose="020B0506020202020204" pitchFamily="34" charset="0"/>
            </a:endParaRPr>
          </a:p>
        </p:txBody>
      </p:sp>
      <p:sp>
        <p:nvSpPr>
          <p:cNvPr id="3" name="TextBox 2">
            <a:extLst>
              <a:ext uri="{FF2B5EF4-FFF2-40B4-BE49-F238E27FC236}">
                <a16:creationId xmlns:a16="http://schemas.microsoft.com/office/drawing/2014/main" id="{77E674A3-178B-1C83-0FBB-038F321E2C21}"/>
              </a:ext>
            </a:extLst>
          </p:cNvPr>
          <p:cNvSpPr txBox="1"/>
          <p:nvPr/>
        </p:nvSpPr>
        <p:spPr>
          <a:xfrm>
            <a:off x="464234" y="9276597"/>
            <a:ext cx="6965994" cy="1200329"/>
          </a:xfrm>
          <a:prstGeom prst="rect">
            <a:avLst/>
          </a:prstGeom>
          <a:noFill/>
        </p:spPr>
        <p:txBody>
          <a:bodyPr wrap="square" rtlCol="0">
            <a:spAutoFit/>
          </a:bodyPr>
          <a:lstStyle/>
          <a:p>
            <a:pPr algn="ctr"/>
            <a:r>
              <a:rPr lang="en-US" sz="3600" b="1" i="1" dirty="0">
                <a:solidFill>
                  <a:schemeClr val="bg1"/>
                </a:solidFill>
                <a:latin typeface="Arial Nova Cond" panose="020B0506020202020204" pitchFamily="34" charset="0"/>
              </a:rPr>
              <a:t>¡Aquí es donde aportamos a tu crecimiento profesional!</a:t>
            </a:r>
          </a:p>
        </p:txBody>
      </p:sp>
    </p:spTree>
    <p:extLst>
      <p:ext uri="{BB962C8B-B14F-4D97-AF65-F5344CB8AC3E}">
        <p14:creationId xmlns:p14="http://schemas.microsoft.com/office/powerpoint/2010/main" val="421894870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C666-ABB6-1E98-8F2D-5C5A0CAEEE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5101" y="315746"/>
            <a:ext cx="3091463" cy="1582317"/>
          </a:xfrm>
          <a:prstGeom prst="rect">
            <a:avLst/>
          </a:prstGeom>
          <a:effectLst>
            <a:outerShdw blurRad="50800" dist="38100" dir="2700000" algn="tl" rotWithShape="0">
              <a:prstClr val="black">
                <a:alpha val="40000"/>
              </a:prstClr>
            </a:outerShdw>
          </a:effectLst>
        </p:spPr>
      </p:pic>
      <p:pic>
        <p:nvPicPr>
          <p:cNvPr id="2" name="Picture 1" descr="A blue circle with white text and a group of people&#10;&#10;Description automatically generated">
            <a:extLst>
              <a:ext uri="{FF2B5EF4-FFF2-40B4-BE49-F238E27FC236}">
                <a16:creationId xmlns:a16="http://schemas.microsoft.com/office/drawing/2014/main" id="{CE09CEC4-8816-16A9-643A-013410A22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01" y="5779876"/>
            <a:ext cx="1252384" cy="1252384"/>
          </a:xfrm>
          <a:prstGeom prst="rect">
            <a:avLst/>
          </a:prstGeom>
        </p:spPr>
      </p:pic>
      <p:sp>
        <p:nvSpPr>
          <p:cNvPr id="12" name="TextBox 11">
            <a:extLst>
              <a:ext uri="{FF2B5EF4-FFF2-40B4-BE49-F238E27FC236}">
                <a16:creationId xmlns:a16="http://schemas.microsoft.com/office/drawing/2014/main" id="{CBBAF707-D6A8-F33B-7C44-9963A1D5F753}"/>
              </a:ext>
            </a:extLst>
          </p:cNvPr>
          <p:cNvSpPr txBox="1"/>
          <p:nvPr/>
        </p:nvSpPr>
        <p:spPr>
          <a:xfrm>
            <a:off x="3886200" y="66893"/>
            <a:ext cx="4193137" cy="369332"/>
          </a:xfrm>
          <a:prstGeom prst="rect">
            <a:avLst/>
          </a:prstGeom>
          <a:noFill/>
        </p:spPr>
        <p:txBody>
          <a:bodyPr wrap="square" lIns="91440" tIns="45720" rIns="91440" bIns="45720" rtlCol="0" anchor="t">
            <a:spAutoFit/>
          </a:bodyPr>
          <a:lstStyle/>
          <a:p>
            <a:r>
              <a:rPr lang="es-DO" dirty="0">
                <a:solidFill>
                  <a:schemeClr val="bg1"/>
                </a:solidFill>
                <a:latin typeface="Arial Nova Cond"/>
              </a:rPr>
              <a:t>Actividades Septiembre-Diciembre 2023</a:t>
            </a:r>
            <a:endParaRPr lang="es-DO" dirty="0">
              <a:solidFill>
                <a:schemeClr val="bg1"/>
              </a:solidFill>
              <a:highlight>
                <a:srgbClr val="FFFF00"/>
              </a:highlight>
              <a:latin typeface="Arial Nova Cond" panose="020B0506020202020204" pitchFamily="34" charset="0"/>
            </a:endParaRPr>
          </a:p>
        </p:txBody>
      </p:sp>
      <p:sp>
        <p:nvSpPr>
          <p:cNvPr id="16" name="Rectángulo 25">
            <a:extLst>
              <a:ext uri="{FF2B5EF4-FFF2-40B4-BE49-F238E27FC236}">
                <a16:creationId xmlns:a16="http://schemas.microsoft.com/office/drawing/2014/main" id="{0A4A7879-1AF7-8E90-27F2-9BB77465A95D}"/>
              </a:ext>
            </a:extLst>
          </p:cNvPr>
          <p:cNvSpPr/>
          <p:nvPr/>
        </p:nvSpPr>
        <p:spPr>
          <a:xfrm>
            <a:off x="7113181" y="10462438"/>
            <a:ext cx="659219" cy="510362"/>
          </a:xfrm>
          <a:prstGeom prst="rect">
            <a:avLst/>
          </a:prstGeom>
          <a:solidFill>
            <a:srgbClr val="001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00"/>
                </a:solidFill>
                <a:latin typeface="Aharoni" panose="02010803020104030203" pitchFamily="2" charset="-79"/>
                <a:cs typeface="Aharoni" panose="02010803020104030203" pitchFamily="2" charset="-79"/>
              </a:rPr>
              <a:t>8</a:t>
            </a:r>
          </a:p>
        </p:txBody>
      </p:sp>
      <p:pic>
        <p:nvPicPr>
          <p:cNvPr id="9" name="Picture 2">
            <a:extLst>
              <a:ext uri="{FF2B5EF4-FFF2-40B4-BE49-F238E27FC236}">
                <a16:creationId xmlns:a16="http://schemas.microsoft.com/office/drawing/2014/main" id="{473AA77D-AA88-4F55-B93F-88F828E0DD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773"/>
          <a:stretch/>
        </p:blipFill>
        <p:spPr bwMode="auto">
          <a:xfrm>
            <a:off x="679021" y="8009669"/>
            <a:ext cx="3532482" cy="23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D4D380F9-8D82-394F-EDCA-D4A029D3E3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6763" y="1336084"/>
            <a:ext cx="3223810" cy="241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a:extLst>
              <a:ext uri="{FF2B5EF4-FFF2-40B4-BE49-F238E27FC236}">
                <a16:creationId xmlns:a16="http://schemas.microsoft.com/office/drawing/2014/main" id="{A94E1198-2C7A-B298-E3D4-824F4ADA1C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3293"/>
          <a:stretch/>
        </p:blipFill>
        <p:spPr bwMode="auto">
          <a:xfrm>
            <a:off x="232659" y="2039353"/>
            <a:ext cx="3418442" cy="20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803CA792-217E-3108-8665-A52B54575BF0}"/>
              </a:ext>
            </a:extLst>
          </p:cNvPr>
          <p:cNvSpPr txBox="1"/>
          <p:nvPr/>
        </p:nvSpPr>
        <p:spPr>
          <a:xfrm>
            <a:off x="680402" y="10395586"/>
            <a:ext cx="6530171" cy="523220"/>
          </a:xfrm>
          <a:prstGeom prst="rect">
            <a:avLst/>
          </a:prstGeom>
          <a:noFill/>
        </p:spPr>
        <p:txBody>
          <a:bodyPr wrap="square" rtlCol="0">
            <a:spAutoFit/>
          </a:bodyPr>
          <a:lstStyle/>
          <a:p>
            <a:pPr algn="ctr"/>
            <a:r>
              <a:rPr lang="es-DO" sz="2800" b="1" dirty="0">
                <a:latin typeface="Aileron Thin"/>
              </a:rPr>
              <a:t>Bienvenida a la navidad </a:t>
            </a:r>
          </a:p>
        </p:txBody>
      </p:sp>
      <p:sp>
        <p:nvSpPr>
          <p:cNvPr id="20" name="TextBox 19">
            <a:extLst>
              <a:ext uri="{FF2B5EF4-FFF2-40B4-BE49-F238E27FC236}">
                <a16:creationId xmlns:a16="http://schemas.microsoft.com/office/drawing/2014/main" id="{597DB671-8090-98BA-7A15-97E08833DBF1}"/>
              </a:ext>
            </a:extLst>
          </p:cNvPr>
          <p:cNvSpPr txBox="1"/>
          <p:nvPr/>
        </p:nvSpPr>
        <p:spPr>
          <a:xfrm>
            <a:off x="3522133" y="3775093"/>
            <a:ext cx="4250267" cy="523220"/>
          </a:xfrm>
          <a:prstGeom prst="rect">
            <a:avLst/>
          </a:prstGeom>
          <a:noFill/>
        </p:spPr>
        <p:txBody>
          <a:bodyPr wrap="square" rtlCol="0">
            <a:spAutoFit/>
          </a:bodyPr>
          <a:lstStyle/>
          <a:p>
            <a:pPr algn="ctr"/>
            <a:r>
              <a:rPr lang="es-DO" sz="2800" b="1" dirty="0">
                <a:solidFill>
                  <a:schemeClr val="bg1"/>
                </a:solidFill>
                <a:latin typeface="Aileron Thin"/>
              </a:rPr>
              <a:t>Pelota invernal 2023</a:t>
            </a:r>
          </a:p>
        </p:txBody>
      </p:sp>
      <p:sp>
        <p:nvSpPr>
          <p:cNvPr id="21" name="Rectangle 20">
            <a:extLst>
              <a:ext uri="{FF2B5EF4-FFF2-40B4-BE49-F238E27FC236}">
                <a16:creationId xmlns:a16="http://schemas.microsoft.com/office/drawing/2014/main" id="{D5698181-6432-D046-E643-C878472A4FC1}"/>
              </a:ext>
            </a:extLst>
          </p:cNvPr>
          <p:cNvSpPr/>
          <p:nvPr/>
        </p:nvSpPr>
        <p:spPr>
          <a:xfrm>
            <a:off x="135467" y="4231461"/>
            <a:ext cx="3515634" cy="523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22" name="TextBox 21">
            <a:extLst>
              <a:ext uri="{FF2B5EF4-FFF2-40B4-BE49-F238E27FC236}">
                <a16:creationId xmlns:a16="http://schemas.microsoft.com/office/drawing/2014/main" id="{9EB7EFCD-C2B4-03DF-5CCE-4435E214ABDF}"/>
              </a:ext>
            </a:extLst>
          </p:cNvPr>
          <p:cNvSpPr txBox="1"/>
          <p:nvPr/>
        </p:nvSpPr>
        <p:spPr>
          <a:xfrm>
            <a:off x="-183254" y="4225043"/>
            <a:ext cx="4250267" cy="523220"/>
          </a:xfrm>
          <a:prstGeom prst="rect">
            <a:avLst/>
          </a:prstGeom>
          <a:noFill/>
        </p:spPr>
        <p:txBody>
          <a:bodyPr wrap="square" rtlCol="0">
            <a:spAutoFit/>
          </a:bodyPr>
          <a:lstStyle/>
          <a:p>
            <a:pPr algn="ctr"/>
            <a:r>
              <a:rPr lang="es-DO" sz="2800" b="1" dirty="0">
                <a:latin typeface="Aileron Thin"/>
              </a:rPr>
              <a:t>Cierre de Verano </a:t>
            </a:r>
          </a:p>
        </p:txBody>
      </p:sp>
      <p:pic>
        <p:nvPicPr>
          <p:cNvPr id="23" name="Picture 7">
            <a:extLst>
              <a:ext uri="{FF2B5EF4-FFF2-40B4-BE49-F238E27FC236}">
                <a16:creationId xmlns:a16="http://schemas.microsoft.com/office/drawing/2014/main" id="{32B3414F-873A-27AE-5502-F8AA32B1EFB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408" b="12056"/>
          <a:stretch/>
        </p:blipFill>
        <p:spPr bwMode="auto">
          <a:xfrm>
            <a:off x="1998900" y="5113011"/>
            <a:ext cx="5164666" cy="226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A1EF520C-E7D9-73EC-00E7-91898FED1AA8}"/>
              </a:ext>
            </a:extLst>
          </p:cNvPr>
          <p:cNvSpPr txBox="1"/>
          <p:nvPr/>
        </p:nvSpPr>
        <p:spPr>
          <a:xfrm>
            <a:off x="1123688" y="7494144"/>
            <a:ext cx="6582641" cy="523220"/>
          </a:xfrm>
          <a:prstGeom prst="rect">
            <a:avLst/>
          </a:prstGeom>
          <a:noFill/>
        </p:spPr>
        <p:txBody>
          <a:bodyPr wrap="square" rtlCol="0">
            <a:spAutoFit/>
          </a:bodyPr>
          <a:lstStyle/>
          <a:p>
            <a:pPr algn="ctr"/>
            <a:r>
              <a:rPr lang="es-DO" sz="2800" b="1" dirty="0">
                <a:latin typeface="Aileron Thin"/>
              </a:rPr>
              <a:t>Celebración de Halloween </a:t>
            </a:r>
          </a:p>
        </p:txBody>
      </p:sp>
      <p:pic>
        <p:nvPicPr>
          <p:cNvPr id="28" name="Picture 27" descr="A group of people posing for a photo&#10;&#10;Description automatically generated">
            <a:extLst>
              <a:ext uri="{FF2B5EF4-FFF2-40B4-BE49-F238E27FC236}">
                <a16:creationId xmlns:a16="http://schemas.microsoft.com/office/drawing/2014/main" id="{64F386AF-2F46-00DD-A208-E2935D11D687}"/>
              </a:ext>
            </a:extLst>
          </p:cNvPr>
          <p:cNvPicPr>
            <a:picLocks noChangeAspect="1"/>
          </p:cNvPicPr>
          <p:nvPr/>
        </p:nvPicPr>
        <p:blipFill rotWithShape="1">
          <a:blip r:embed="rId9">
            <a:extLst>
              <a:ext uri="{28A0092B-C50C-407E-A947-70E740481C1C}">
                <a14:useLocalDpi xmlns:a14="http://schemas.microsoft.com/office/drawing/2010/main" val="0"/>
              </a:ext>
            </a:extLst>
          </a:blip>
          <a:srcRect l="13716" t="14905" r="10702" b="6960"/>
          <a:stretch/>
        </p:blipFill>
        <p:spPr>
          <a:xfrm>
            <a:off x="4211502" y="7995336"/>
            <a:ext cx="2999071" cy="2325294"/>
          </a:xfrm>
          <a:prstGeom prst="rect">
            <a:avLst/>
          </a:prstGeom>
        </p:spPr>
      </p:pic>
      <p:sp>
        <p:nvSpPr>
          <p:cNvPr id="29" name="Rectangle 28">
            <a:extLst>
              <a:ext uri="{FF2B5EF4-FFF2-40B4-BE49-F238E27FC236}">
                <a16:creationId xmlns:a16="http://schemas.microsoft.com/office/drawing/2014/main" id="{0E025700-21EA-0981-3239-C188E51C1F2A}"/>
              </a:ext>
            </a:extLst>
          </p:cNvPr>
          <p:cNvSpPr/>
          <p:nvPr/>
        </p:nvSpPr>
        <p:spPr>
          <a:xfrm>
            <a:off x="679021" y="7995336"/>
            <a:ext cx="6531552" cy="2325294"/>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30" name="Rectangle 29">
            <a:extLst>
              <a:ext uri="{FF2B5EF4-FFF2-40B4-BE49-F238E27FC236}">
                <a16:creationId xmlns:a16="http://schemas.microsoft.com/office/drawing/2014/main" id="{E8ABD9FE-5761-F1EC-92A5-C14E7C7D1660}"/>
              </a:ext>
            </a:extLst>
          </p:cNvPr>
          <p:cNvSpPr/>
          <p:nvPr/>
        </p:nvSpPr>
        <p:spPr>
          <a:xfrm>
            <a:off x="1965448" y="5138718"/>
            <a:ext cx="5164666" cy="2241657"/>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31" name="Rectangle 30">
            <a:extLst>
              <a:ext uri="{FF2B5EF4-FFF2-40B4-BE49-F238E27FC236}">
                <a16:creationId xmlns:a16="http://schemas.microsoft.com/office/drawing/2014/main" id="{C050EA61-EFD5-BA00-7A75-7C5ADD1DB6AA}"/>
              </a:ext>
            </a:extLst>
          </p:cNvPr>
          <p:cNvSpPr/>
          <p:nvPr/>
        </p:nvSpPr>
        <p:spPr>
          <a:xfrm>
            <a:off x="3979844" y="1341417"/>
            <a:ext cx="3223810" cy="2433676"/>
          </a:xfrm>
          <a:prstGeom prst="rect">
            <a:avLst/>
          </a:prstGeom>
          <a:noFill/>
          <a:ln w="76200">
            <a:solidFill>
              <a:srgbClr val="214E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32" name="Rectangle 31">
            <a:extLst>
              <a:ext uri="{FF2B5EF4-FFF2-40B4-BE49-F238E27FC236}">
                <a16:creationId xmlns:a16="http://schemas.microsoft.com/office/drawing/2014/main" id="{B74F1ACC-82C7-DB20-EACF-464090E6E712}"/>
              </a:ext>
            </a:extLst>
          </p:cNvPr>
          <p:cNvSpPr/>
          <p:nvPr/>
        </p:nvSpPr>
        <p:spPr>
          <a:xfrm>
            <a:off x="216894" y="1971979"/>
            <a:ext cx="3441125" cy="2112203"/>
          </a:xfrm>
          <a:prstGeom prst="rect">
            <a:avLst/>
          </a:prstGeom>
          <a:noFill/>
          <a:ln w="76200">
            <a:solidFill>
              <a:srgbClr val="873A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dirty="0"/>
          </a:p>
        </p:txBody>
      </p:sp>
      <p:pic>
        <p:nvPicPr>
          <p:cNvPr id="34" name="Graphic 33" descr="Beach umbrella with solid fill">
            <a:extLst>
              <a:ext uri="{FF2B5EF4-FFF2-40B4-BE49-F238E27FC236}">
                <a16:creationId xmlns:a16="http://schemas.microsoft.com/office/drawing/2014/main" id="{8D23A7FE-2D11-BF55-710C-46BBBCB048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901" y="4151556"/>
            <a:ext cx="704421" cy="704421"/>
          </a:xfrm>
          <a:prstGeom prst="rect">
            <a:avLst/>
          </a:prstGeom>
        </p:spPr>
      </p:pic>
      <p:pic>
        <p:nvPicPr>
          <p:cNvPr id="36" name="Graphic 35" descr="Sun with solid fill">
            <a:extLst>
              <a:ext uri="{FF2B5EF4-FFF2-40B4-BE49-F238E27FC236}">
                <a16:creationId xmlns:a16="http://schemas.microsoft.com/office/drawing/2014/main" id="{9C225658-36B5-813E-6760-F3F148E913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29364" y="1607231"/>
            <a:ext cx="914400" cy="914400"/>
          </a:xfrm>
          <a:prstGeom prst="rect">
            <a:avLst/>
          </a:prstGeom>
        </p:spPr>
      </p:pic>
      <p:pic>
        <p:nvPicPr>
          <p:cNvPr id="38" name="Graphic 37" descr="Ghost with solid fill">
            <a:extLst>
              <a:ext uri="{FF2B5EF4-FFF2-40B4-BE49-F238E27FC236}">
                <a16:creationId xmlns:a16="http://schemas.microsoft.com/office/drawing/2014/main" id="{AC00D43A-7347-555D-DBB2-DA451EFEC44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18240" y="6960653"/>
            <a:ext cx="914400" cy="914400"/>
          </a:xfrm>
          <a:prstGeom prst="rect">
            <a:avLst/>
          </a:prstGeom>
        </p:spPr>
      </p:pic>
      <p:pic>
        <p:nvPicPr>
          <p:cNvPr id="40" name="Graphic 39" descr="Holly outline">
            <a:extLst>
              <a:ext uri="{FF2B5EF4-FFF2-40B4-BE49-F238E27FC236}">
                <a16:creationId xmlns:a16="http://schemas.microsoft.com/office/drawing/2014/main" id="{1224C078-FBD1-0F7C-8EFB-E476B345D9E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627" y="7190021"/>
            <a:ext cx="914400" cy="914400"/>
          </a:xfrm>
          <a:prstGeom prst="rect">
            <a:avLst/>
          </a:prstGeom>
        </p:spPr>
      </p:pic>
      <p:pic>
        <p:nvPicPr>
          <p:cNvPr id="41" name="Graphic 40" descr="Holly outline">
            <a:extLst>
              <a:ext uri="{FF2B5EF4-FFF2-40B4-BE49-F238E27FC236}">
                <a16:creationId xmlns:a16="http://schemas.microsoft.com/office/drawing/2014/main" id="{B312481F-B2EE-2E49-3B61-7A8AFA9130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100000">
            <a:off x="6846632" y="9357713"/>
            <a:ext cx="914400" cy="914400"/>
          </a:xfrm>
          <a:prstGeom prst="rect">
            <a:avLst/>
          </a:prstGeom>
        </p:spPr>
      </p:pic>
    </p:spTree>
    <p:extLst>
      <p:ext uri="{BB962C8B-B14F-4D97-AF65-F5344CB8AC3E}">
        <p14:creationId xmlns:p14="http://schemas.microsoft.com/office/powerpoint/2010/main" val="104924718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Wave 62">
            <a:extLst>
              <a:ext uri="{FF2B5EF4-FFF2-40B4-BE49-F238E27FC236}">
                <a16:creationId xmlns:a16="http://schemas.microsoft.com/office/drawing/2014/main" id="{42770908-A735-CE1F-A4D0-5F36CA37290D}"/>
              </a:ext>
            </a:extLst>
          </p:cNvPr>
          <p:cNvSpPr/>
          <p:nvPr/>
        </p:nvSpPr>
        <p:spPr>
          <a:xfrm>
            <a:off x="0" y="6723853"/>
            <a:ext cx="7772400" cy="4558586"/>
          </a:xfrm>
          <a:prstGeom prst="wave">
            <a:avLst/>
          </a:prstGeom>
          <a:solidFill>
            <a:srgbClr val="001A75"/>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3A1084E6-A6C6-83EA-A777-EEA1E97A1C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56" y="347825"/>
            <a:ext cx="1453568" cy="1453568"/>
          </a:xfrm>
          <a:prstGeom prst="rect">
            <a:avLst/>
          </a:prstGeom>
        </p:spPr>
      </p:pic>
      <p:sp>
        <p:nvSpPr>
          <p:cNvPr id="18" name="TextBox 17">
            <a:extLst>
              <a:ext uri="{FF2B5EF4-FFF2-40B4-BE49-F238E27FC236}">
                <a16:creationId xmlns:a16="http://schemas.microsoft.com/office/drawing/2014/main" id="{6DF3C664-4D8F-4243-726C-368E1ECE7E26}"/>
              </a:ext>
            </a:extLst>
          </p:cNvPr>
          <p:cNvSpPr txBox="1"/>
          <p:nvPr/>
        </p:nvSpPr>
        <p:spPr>
          <a:xfrm>
            <a:off x="4129887" y="1463966"/>
            <a:ext cx="3019465" cy="338554"/>
          </a:xfrm>
          <a:prstGeom prst="rect">
            <a:avLst/>
          </a:prstGeom>
          <a:noFill/>
        </p:spPr>
        <p:txBody>
          <a:bodyPr wrap="square" lIns="91440" tIns="45720" rIns="91440" bIns="45720" rtlCol="0" anchor="t">
            <a:spAutoFit/>
          </a:bodyPr>
          <a:lstStyle/>
          <a:p>
            <a:pPr algn="ctr"/>
            <a:r>
              <a:rPr lang="en-US" sz="1600" dirty="0">
                <a:solidFill>
                  <a:schemeClr val="bg1"/>
                </a:solidFill>
                <a:latin typeface="Abadi"/>
              </a:rPr>
              <a:t>SEPTIEMBRE – DICIEMBRE 2023</a:t>
            </a:r>
          </a:p>
        </p:txBody>
      </p:sp>
      <p:sp>
        <p:nvSpPr>
          <p:cNvPr id="45" name="TextBox 44">
            <a:extLst>
              <a:ext uri="{FF2B5EF4-FFF2-40B4-BE49-F238E27FC236}">
                <a16:creationId xmlns:a16="http://schemas.microsoft.com/office/drawing/2014/main" id="{06647ACF-83E9-3483-7525-EC1EC73C50DA}"/>
              </a:ext>
            </a:extLst>
          </p:cNvPr>
          <p:cNvSpPr txBox="1"/>
          <p:nvPr/>
        </p:nvSpPr>
        <p:spPr>
          <a:xfrm>
            <a:off x="4142568" y="4948822"/>
            <a:ext cx="2052940" cy="584775"/>
          </a:xfrm>
          <a:prstGeom prst="rect">
            <a:avLst/>
          </a:prstGeom>
          <a:noFill/>
        </p:spPr>
        <p:txBody>
          <a:bodyPr wrap="square" lIns="91440" tIns="45720" rIns="91440" bIns="45720" rtlCol="0" anchor="t">
            <a:spAutoFit/>
          </a:bodyPr>
          <a:lstStyle/>
          <a:p>
            <a:pPr algn="ctr"/>
            <a:r>
              <a:rPr lang="es-DO" sz="1600" b="1" kern="1200" dirty="0">
                <a:solidFill>
                  <a:srgbClr val="090909"/>
                </a:solidFill>
                <a:latin typeface="+mj-lt"/>
                <a:ea typeface="+mn-ea"/>
                <a:cs typeface="Times New Roman"/>
              </a:rPr>
              <a:t>Sherli Martinez</a:t>
            </a:r>
          </a:p>
          <a:p>
            <a:pPr algn="ctr"/>
            <a:r>
              <a:rPr lang="es-DO" sz="1600" b="1" dirty="0">
                <a:solidFill>
                  <a:srgbClr val="090909"/>
                </a:solidFill>
                <a:latin typeface="+mj-lt"/>
                <a:cs typeface="Times New Roman"/>
              </a:rPr>
              <a:t>Supv, Manufacturing</a:t>
            </a:r>
          </a:p>
        </p:txBody>
      </p:sp>
      <p:sp>
        <p:nvSpPr>
          <p:cNvPr id="65" name="TextBox 64">
            <a:extLst>
              <a:ext uri="{FF2B5EF4-FFF2-40B4-BE49-F238E27FC236}">
                <a16:creationId xmlns:a16="http://schemas.microsoft.com/office/drawing/2014/main" id="{B07481CB-3164-B563-F79C-345C2F9ADC19}"/>
              </a:ext>
            </a:extLst>
          </p:cNvPr>
          <p:cNvSpPr txBox="1"/>
          <p:nvPr/>
        </p:nvSpPr>
        <p:spPr>
          <a:xfrm>
            <a:off x="958154" y="4949593"/>
            <a:ext cx="2785635" cy="584775"/>
          </a:xfrm>
          <a:prstGeom prst="rect">
            <a:avLst/>
          </a:prstGeom>
          <a:noFill/>
        </p:spPr>
        <p:txBody>
          <a:bodyPr wrap="square" lIns="91440" tIns="45720" rIns="91440" bIns="45720" rtlCol="0" anchor="t">
            <a:spAutoFit/>
          </a:bodyPr>
          <a:lstStyle/>
          <a:p>
            <a:pPr algn="ctr"/>
            <a:r>
              <a:rPr lang="es-DO" sz="1600" b="1" dirty="0">
                <a:solidFill>
                  <a:srgbClr val="090909"/>
                </a:solidFill>
                <a:latin typeface="+mj-lt"/>
                <a:cs typeface="Times New Roman"/>
              </a:rPr>
              <a:t>Edwin Calderon </a:t>
            </a:r>
            <a:endParaRPr lang="es-DO" sz="1600" b="1" kern="1200" dirty="0">
              <a:solidFill>
                <a:srgbClr val="090909"/>
              </a:solidFill>
              <a:highlight>
                <a:srgbClr val="FFFF00"/>
              </a:highlight>
              <a:latin typeface="+mj-lt"/>
              <a:ea typeface="Calibri Light"/>
              <a:cs typeface="Times New Roman"/>
            </a:endParaRPr>
          </a:p>
          <a:p>
            <a:pPr algn="ctr"/>
            <a:r>
              <a:rPr lang="es-DO" sz="1600" b="1" dirty="0">
                <a:solidFill>
                  <a:srgbClr val="090909"/>
                </a:solidFill>
                <a:latin typeface="+mj-lt"/>
                <a:cs typeface="Times New Roman"/>
              </a:rPr>
              <a:t>Sr Supv, Manufacturing</a:t>
            </a:r>
            <a:endParaRPr lang="es-DO" sz="1600" b="1" dirty="0">
              <a:solidFill>
                <a:srgbClr val="090909"/>
              </a:solidFill>
              <a:latin typeface="+mj-lt"/>
              <a:ea typeface="Calibri Light"/>
              <a:cs typeface="Times New Roman"/>
            </a:endParaRPr>
          </a:p>
        </p:txBody>
      </p:sp>
      <p:sp>
        <p:nvSpPr>
          <p:cNvPr id="67" name="TextBox 66">
            <a:extLst>
              <a:ext uri="{FF2B5EF4-FFF2-40B4-BE49-F238E27FC236}">
                <a16:creationId xmlns:a16="http://schemas.microsoft.com/office/drawing/2014/main" id="{1A056ED0-C1EB-CD6A-9FC6-16E1A7183C29}"/>
              </a:ext>
            </a:extLst>
          </p:cNvPr>
          <p:cNvSpPr txBox="1"/>
          <p:nvPr/>
        </p:nvSpPr>
        <p:spPr>
          <a:xfrm>
            <a:off x="5313492" y="8337783"/>
            <a:ext cx="2218280" cy="584775"/>
          </a:xfrm>
          <a:prstGeom prst="rect">
            <a:avLst/>
          </a:prstGeom>
          <a:noFill/>
        </p:spPr>
        <p:txBody>
          <a:bodyPr wrap="square" lIns="91440" tIns="45720" rIns="91440" bIns="45720" rtlCol="0" anchor="t">
            <a:spAutoFit/>
          </a:bodyPr>
          <a:lstStyle/>
          <a:p>
            <a:pPr algn="ctr"/>
            <a:r>
              <a:rPr lang="es-DO" sz="1600" b="1" dirty="0">
                <a:solidFill>
                  <a:schemeClr val="bg1"/>
                </a:solidFill>
                <a:latin typeface="+mj-lt"/>
                <a:cs typeface="Times New Roman"/>
              </a:rPr>
              <a:t>Celso Cespedes Rosario</a:t>
            </a:r>
          </a:p>
          <a:p>
            <a:pPr algn="ctr"/>
            <a:r>
              <a:rPr lang="es-DO" sz="1600" b="1" kern="1200" dirty="0">
                <a:solidFill>
                  <a:schemeClr val="bg1"/>
                </a:solidFill>
                <a:latin typeface="+mj-lt"/>
                <a:cs typeface="Times New Roman"/>
              </a:rPr>
              <a:t>Sr Supervisor, Quality</a:t>
            </a:r>
          </a:p>
        </p:txBody>
      </p:sp>
      <p:sp>
        <p:nvSpPr>
          <p:cNvPr id="68" name="TextBox 67">
            <a:extLst>
              <a:ext uri="{FF2B5EF4-FFF2-40B4-BE49-F238E27FC236}">
                <a16:creationId xmlns:a16="http://schemas.microsoft.com/office/drawing/2014/main" id="{662F4841-4A60-552E-F546-73E17218C063}"/>
              </a:ext>
            </a:extLst>
          </p:cNvPr>
          <p:cNvSpPr txBox="1"/>
          <p:nvPr/>
        </p:nvSpPr>
        <p:spPr>
          <a:xfrm>
            <a:off x="371294" y="8337784"/>
            <a:ext cx="2062072" cy="523220"/>
          </a:xfrm>
          <a:prstGeom prst="rect">
            <a:avLst/>
          </a:prstGeom>
          <a:noFill/>
        </p:spPr>
        <p:txBody>
          <a:bodyPr wrap="square" lIns="91440" tIns="45720" rIns="91440" bIns="45720" rtlCol="0" anchor="t">
            <a:spAutoFit/>
          </a:bodyPr>
          <a:lstStyle/>
          <a:p>
            <a:pPr algn="ctr"/>
            <a:r>
              <a:rPr lang="es-DO" sz="1400" b="1" kern="1200" dirty="0">
                <a:solidFill>
                  <a:schemeClr val="bg1"/>
                </a:solidFill>
                <a:latin typeface="+mj-lt"/>
                <a:ea typeface="+mn-ea"/>
                <a:cs typeface="Times New Roman"/>
              </a:rPr>
              <a:t>María Díaz</a:t>
            </a:r>
          </a:p>
          <a:p>
            <a:pPr algn="ctr"/>
            <a:r>
              <a:rPr lang="en-US" sz="1400" b="1" dirty="0">
                <a:solidFill>
                  <a:schemeClr val="bg1"/>
                </a:solidFill>
                <a:latin typeface="+mj-lt"/>
                <a:cs typeface="Times New Roman"/>
              </a:rPr>
              <a:t>Specialist, Supplier Quality</a:t>
            </a:r>
          </a:p>
        </p:txBody>
      </p:sp>
      <p:sp>
        <p:nvSpPr>
          <p:cNvPr id="70" name="TextBox 69">
            <a:extLst>
              <a:ext uri="{FF2B5EF4-FFF2-40B4-BE49-F238E27FC236}">
                <a16:creationId xmlns:a16="http://schemas.microsoft.com/office/drawing/2014/main" id="{65A4330D-8882-4C82-A46B-B4867B82E735}"/>
              </a:ext>
            </a:extLst>
          </p:cNvPr>
          <p:cNvSpPr txBox="1"/>
          <p:nvPr/>
        </p:nvSpPr>
        <p:spPr>
          <a:xfrm>
            <a:off x="3289373" y="9262768"/>
            <a:ext cx="4288677" cy="1191816"/>
          </a:xfrm>
          <a:prstGeom prst="roundRect">
            <a:avLst/>
          </a:prstGeom>
          <a:noFill/>
          <a:ln w="19050">
            <a:solidFill>
              <a:schemeClr val="accent5">
                <a:lumMod val="60000"/>
                <a:lumOff val="40000"/>
              </a:schemeClr>
            </a:solidFill>
          </a:ln>
        </p:spPr>
        <p:txBody>
          <a:bodyPr wrap="square" lIns="91440" tIns="45720" rIns="91440" bIns="45720" rtlCol="0" anchor="t">
            <a:spAutoFit/>
          </a:bodyPr>
          <a:lstStyle/>
          <a:p>
            <a:pPr algn="ctr"/>
            <a:r>
              <a:rPr lang="es-DO" sz="3200" b="1" i="1" dirty="0">
                <a:solidFill>
                  <a:schemeClr val="bg1"/>
                </a:solidFill>
                <a:latin typeface="+mj-lt"/>
                <a:cs typeface="Times New Roman"/>
              </a:rPr>
              <a:t>Aquí es donde tu trabajo hace la diferencia</a:t>
            </a:r>
            <a:endParaRPr lang="es-DO" sz="3200" b="1" i="1" kern="1200" dirty="0">
              <a:solidFill>
                <a:schemeClr val="bg1"/>
              </a:solidFill>
              <a:latin typeface="+mj-lt"/>
              <a:cs typeface="Times New Roman"/>
            </a:endParaRPr>
          </a:p>
        </p:txBody>
      </p:sp>
      <p:pic>
        <p:nvPicPr>
          <p:cNvPr id="2" name="Picture 1" descr="A person in a white shirt&#10;&#10;Description automatically generated">
            <a:extLst>
              <a:ext uri="{FF2B5EF4-FFF2-40B4-BE49-F238E27FC236}">
                <a16:creationId xmlns:a16="http://schemas.microsoft.com/office/drawing/2014/main" id="{5E2BDAD3-ABA0-67B6-D109-CF1737790C33}"/>
              </a:ext>
            </a:extLst>
          </p:cNvPr>
          <p:cNvPicPr>
            <a:picLocks noChangeAspect="1"/>
          </p:cNvPicPr>
          <p:nvPr/>
        </p:nvPicPr>
        <p:blipFill rotWithShape="1">
          <a:blip r:embed="rId5">
            <a:extLst>
              <a:ext uri="{28A0092B-C50C-407E-A947-70E740481C1C}">
                <a14:useLocalDpi xmlns:a14="http://schemas.microsoft.com/office/drawing/2010/main" val="0"/>
              </a:ext>
            </a:extLst>
          </a:blip>
          <a:srcRect t="17778"/>
          <a:stretch/>
        </p:blipFill>
        <p:spPr>
          <a:xfrm>
            <a:off x="1479047" y="2489189"/>
            <a:ext cx="1741595" cy="2304288"/>
          </a:xfrm>
          <a:prstGeom prst="flowChartProcess">
            <a:avLst/>
          </a:prstGeom>
          <a:ln w="28575" cap="rnd">
            <a:solidFill>
              <a:schemeClr val="tx2"/>
            </a:solidFill>
          </a:ln>
          <a:effectLst/>
        </p:spPr>
      </p:pic>
      <p:pic>
        <p:nvPicPr>
          <p:cNvPr id="3" name="Picture 2" descr="A person smiling at camera&#10;&#10;Description automatically generated">
            <a:extLst>
              <a:ext uri="{FF2B5EF4-FFF2-40B4-BE49-F238E27FC236}">
                <a16:creationId xmlns:a16="http://schemas.microsoft.com/office/drawing/2014/main" id="{76109892-8AC2-47A6-6F49-F4FFAD91A530}"/>
              </a:ext>
            </a:extLst>
          </p:cNvPr>
          <p:cNvPicPr>
            <a:picLocks noChangeAspect="1"/>
          </p:cNvPicPr>
          <p:nvPr/>
        </p:nvPicPr>
        <p:blipFill rotWithShape="1">
          <a:blip r:embed="rId6">
            <a:extLst>
              <a:ext uri="{28A0092B-C50C-407E-A947-70E740481C1C}">
                <a14:useLocalDpi xmlns:a14="http://schemas.microsoft.com/office/drawing/2010/main" val="0"/>
              </a:ext>
            </a:extLst>
          </a:blip>
          <a:srcRect t="19737"/>
          <a:stretch/>
        </p:blipFill>
        <p:spPr>
          <a:xfrm>
            <a:off x="4305917" y="2489189"/>
            <a:ext cx="1616505" cy="2304288"/>
          </a:xfrm>
          <a:prstGeom prst="flowChartProcess">
            <a:avLst/>
          </a:prstGeom>
          <a:solidFill>
            <a:schemeClr val="bg1"/>
          </a:solidFill>
          <a:ln w="28575" cap="rnd">
            <a:solidFill>
              <a:schemeClr val="tx2"/>
            </a:solidFill>
          </a:ln>
          <a:effectLst/>
        </p:spPr>
      </p:pic>
      <p:pic>
        <p:nvPicPr>
          <p:cNvPr id="3074" name="Picture 2">
            <a:extLst>
              <a:ext uri="{FF2B5EF4-FFF2-40B4-BE49-F238E27FC236}">
                <a16:creationId xmlns:a16="http://schemas.microsoft.com/office/drawing/2014/main" id="{6013BF3D-3665-47F6-13E1-B08D0206B7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039"/>
          <a:stretch/>
        </p:blipFill>
        <p:spPr bwMode="auto">
          <a:xfrm>
            <a:off x="5550993" y="5774222"/>
            <a:ext cx="1599335" cy="2474427"/>
          </a:xfrm>
          <a:prstGeom prst="flowChartProcess">
            <a:avLst/>
          </a:prstGeom>
          <a:solidFill>
            <a:schemeClr val="bg1"/>
          </a:solidFill>
          <a:ln w="28575" cap="rnd">
            <a:solidFill>
              <a:schemeClr val="tx2"/>
            </a:solidFill>
          </a:ln>
          <a:effectLst/>
        </p:spPr>
      </p:pic>
      <p:pic>
        <p:nvPicPr>
          <p:cNvPr id="3076" name="Picture 4">
            <a:extLst>
              <a:ext uri="{FF2B5EF4-FFF2-40B4-BE49-F238E27FC236}">
                <a16:creationId xmlns:a16="http://schemas.microsoft.com/office/drawing/2014/main" id="{901B94DA-9B95-4C41-3896-FDDE10BB16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1993"/>
          <a:stretch/>
        </p:blipFill>
        <p:spPr bwMode="auto">
          <a:xfrm>
            <a:off x="609652" y="5774222"/>
            <a:ext cx="1585355" cy="2478024"/>
          </a:xfrm>
          <a:prstGeom prst="flowChartProcess">
            <a:avLst/>
          </a:prstGeom>
          <a:solidFill>
            <a:schemeClr val="bg1"/>
          </a:solidFill>
          <a:ln w="28575" cap="rnd">
            <a:solidFill>
              <a:schemeClr val="tx2"/>
            </a:solidFill>
          </a:ln>
          <a:effectLst/>
        </p:spPr>
      </p:pic>
      <p:sp>
        <p:nvSpPr>
          <p:cNvPr id="4" name="TextBox 3">
            <a:extLst>
              <a:ext uri="{FF2B5EF4-FFF2-40B4-BE49-F238E27FC236}">
                <a16:creationId xmlns:a16="http://schemas.microsoft.com/office/drawing/2014/main" id="{2D7F7C10-A434-703C-F989-871161D7C1E7}"/>
              </a:ext>
            </a:extLst>
          </p:cNvPr>
          <p:cNvSpPr txBox="1"/>
          <p:nvPr/>
        </p:nvSpPr>
        <p:spPr>
          <a:xfrm>
            <a:off x="2880126" y="8337784"/>
            <a:ext cx="2062072" cy="584775"/>
          </a:xfrm>
          <a:prstGeom prst="rect">
            <a:avLst/>
          </a:prstGeom>
          <a:noFill/>
        </p:spPr>
        <p:txBody>
          <a:bodyPr wrap="square" lIns="91440" tIns="45720" rIns="91440" bIns="45720" rtlCol="0" anchor="t">
            <a:spAutoFit/>
          </a:bodyPr>
          <a:lstStyle/>
          <a:p>
            <a:pPr algn="ctr"/>
            <a:r>
              <a:rPr lang="es-DO" sz="1600" b="1" kern="1200" dirty="0">
                <a:solidFill>
                  <a:schemeClr val="bg1"/>
                </a:solidFill>
                <a:latin typeface="+mj-lt"/>
                <a:ea typeface="+mn-ea"/>
                <a:cs typeface="Times New Roman"/>
              </a:rPr>
              <a:t>Rocío Pilarte</a:t>
            </a:r>
          </a:p>
          <a:p>
            <a:pPr algn="ctr"/>
            <a:r>
              <a:rPr lang="en-US" sz="1600" b="1" dirty="0">
                <a:solidFill>
                  <a:schemeClr val="bg1"/>
                </a:solidFill>
                <a:latin typeface="+mj-lt"/>
                <a:cs typeface="Times New Roman"/>
              </a:rPr>
              <a:t>Finance Analyst</a:t>
            </a:r>
          </a:p>
        </p:txBody>
      </p:sp>
      <p:pic>
        <p:nvPicPr>
          <p:cNvPr id="3080" name="Picture 8">
            <a:extLst>
              <a:ext uri="{FF2B5EF4-FFF2-40B4-BE49-F238E27FC236}">
                <a16:creationId xmlns:a16="http://schemas.microsoft.com/office/drawing/2014/main" id="{EEEA1274-CDD2-0032-FF31-C3FFD756CC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342"/>
          <a:stretch/>
        </p:blipFill>
        <p:spPr bwMode="auto">
          <a:xfrm>
            <a:off x="3042228" y="5774222"/>
            <a:ext cx="1687944" cy="2478024"/>
          </a:xfrm>
          <a:prstGeom prst="flowChartProcess">
            <a:avLst/>
          </a:prstGeom>
          <a:solidFill>
            <a:schemeClr val="bg1"/>
          </a:solidFill>
          <a:ln w="28575" cap="rnd">
            <a:solidFill>
              <a:schemeClr val="tx2"/>
            </a:solidFill>
          </a:ln>
          <a:effectLst/>
        </p:spPr>
      </p:pic>
    </p:spTree>
    <p:extLst>
      <p:ext uri="{BB962C8B-B14F-4D97-AF65-F5344CB8AC3E}">
        <p14:creationId xmlns:p14="http://schemas.microsoft.com/office/powerpoint/2010/main" val="273993292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5">
            <a:extLst>
              <a:ext uri="{FF2B5EF4-FFF2-40B4-BE49-F238E27FC236}">
                <a16:creationId xmlns:a16="http://schemas.microsoft.com/office/drawing/2014/main" id="{0725EFCA-A0A1-B969-4277-346B24D0FDF9}"/>
              </a:ext>
            </a:extLst>
          </p:cNvPr>
          <p:cNvSpPr txBox="1"/>
          <p:nvPr/>
        </p:nvSpPr>
        <p:spPr>
          <a:xfrm>
            <a:off x="3028736" y="439619"/>
            <a:ext cx="4743664" cy="1200329"/>
          </a:xfrm>
          <a:prstGeom prst="rect">
            <a:avLst/>
          </a:prstGeom>
          <a:noFill/>
        </p:spPr>
        <p:txBody>
          <a:bodyPr wrap="square" lIns="91440" tIns="45720" rIns="91440" bIns="45720" rtlCol="0" anchor="t">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3600" dirty="0">
                <a:solidFill>
                  <a:schemeClr val="bg1"/>
                </a:solidFill>
                <a:latin typeface="Haettenschweiler"/>
              </a:rPr>
              <a:t>Promociones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3600" dirty="0">
                <a:solidFill>
                  <a:schemeClr val="bg1"/>
                </a:solidFill>
                <a:latin typeface="Haettenschweiler"/>
              </a:rPr>
              <a:t>Septiembre – Diciembre 2023 </a:t>
            </a:r>
          </a:p>
        </p:txBody>
      </p:sp>
      <p:pic>
        <p:nvPicPr>
          <p:cNvPr id="16" name="Picture 15">
            <a:extLst>
              <a:ext uri="{FF2B5EF4-FFF2-40B4-BE49-F238E27FC236}">
                <a16:creationId xmlns:a16="http://schemas.microsoft.com/office/drawing/2014/main" id="{EA4690FB-F62F-08E8-6972-C405684F4BA7}"/>
              </a:ext>
            </a:extLst>
          </p:cNvPr>
          <p:cNvPicPr>
            <a:picLocks noChangeAspect="1"/>
          </p:cNvPicPr>
          <p:nvPr/>
        </p:nvPicPr>
        <p:blipFill>
          <a:blip r:embed="rId3"/>
          <a:stretch>
            <a:fillRect/>
          </a:stretch>
        </p:blipFill>
        <p:spPr>
          <a:xfrm>
            <a:off x="179540" y="10000806"/>
            <a:ext cx="4228220" cy="971993"/>
          </a:xfrm>
          <a:prstGeom prst="rect">
            <a:avLst/>
          </a:prstGeom>
        </p:spPr>
      </p:pic>
      <p:pic>
        <p:nvPicPr>
          <p:cNvPr id="4" name="Graphic 3">
            <a:extLst>
              <a:ext uri="{FF2B5EF4-FFF2-40B4-BE49-F238E27FC236}">
                <a16:creationId xmlns:a16="http://schemas.microsoft.com/office/drawing/2014/main" id="{B40A3E1A-61A8-34C8-2382-B11ABAC425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056" y="347825"/>
            <a:ext cx="926339" cy="926339"/>
          </a:xfrm>
          <a:prstGeom prst="rect">
            <a:avLst/>
          </a:prstGeom>
        </p:spPr>
      </p:pic>
      <p:pic>
        <p:nvPicPr>
          <p:cNvPr id="15" name="Picture 14">
            <a:extLst>
              <a:ext uri="{FF2B5EF4-FFF2-40B4-BE49-F238E27FC236}">
                <a16:creationId xmlns:a16="http://schemas.microsoft.com/office/drawing/2014/main" id="{478F3F48-8A02-37F3-6DF3-FC0143D4649F}"/>
              </a:ext>
            </a:extLst>
          </p:cNvPr>
          <p:cNvPicPr>
            <a:picLocks noChangeAspect="1"/>
          </p:cNvPicPr>
          <p:nvPr/>
        </p:nvPicPr>
        <p:blipFill>
          <a:blip r:embed="rId6"/>
          <a:stretch>
            <a:fillRect/>
          </a:stretch>
        </p:blipFill>
        <p:spPr>
          <a:xfrm>
            <a:off x="234132" y="1924016"/>
            <a:ext cx="2103120" cy="2523744"/>
          </a:xfrm>
          <a:prstGeom prst="rect">
            <a:avLst/>
          </a:prstGeom>
        </p:spPr>
      </p:pic>
      <p:pic>
        <p:nvPicPr>
          <p:cNvPr id="18" name="Picture 17">
            <a:extLst>
              <a:ext uri="{FF2B5EF4-FFF2-40B4-BE49-F238E27FC236}">
                <a16:creationId xmlns:a16="http://schemas.microsoft.com/office/drawing/2014/main" id="{26D5DBE6-D2F0-04C9-2A85-B0360B589C1D}"/>
              </a:ext>
            </a:extLst>
          </p:cNvPr>
          <p:cNvPicPr>
            <a:picLocks noChangeAspect="1"/>
          </p:cNvPicPr>
          <p:nvPr/>
        </p:nvPicPr>
        <p:blipFill>
          <a:blip r:embed="rId7"/>
          <a:stretch>
            <a:fillRect/>
          </a:stretch>
        </p:blipFill>
        <p:spPr>
          <a:xfrm>
            <a:off x="2671272" y="1879336"/>
            <a:ext cx="2133761" cy="2523744"/>
          </a:xfrm>
          <a:prstGeom prst="rect">
            <a:avLst/>
          </a:prstGeom>
        </p:spPr>
      </p:pic>
      <p:pic>
        <p:nvPicPr>
          <p:cNvPr id="20" name="Picture 19">
            <a:extLst>
              <a:ext uri="{FF2B5EF4-FFF2-40B4-BE49-F238E27FC236}">
                <a16:creationId xmlns:a16="http://schemas.microsoft.com/office/drawing/2014/main" id="{8B02B76E-6CAC-952F-FA03-A4582C0F76ED}"/>
              </a:ext>
            </a:extLst>
          </p:cNvPr>
          <p:cNvPicPr>
            <a:picLocks noChangeAspect="1"/>
          </p:cNvPicPr>
          <p:nvPr/>
        </p:nvPicPr>
        <p:blipFill>
          <a:blip r:embed="rId8"/>
          <a:stretch>
            <a:fillRect/>
          </a:stretch>
        </p:blipFill>
        <p:spPr>
          <a:xfrm>
            <a:off x="5139053" y="1879336"/>
            <a:ext cx="2111976" cy="2523744"/>
          </a:xfrm>
          <a:prstGeom prst="rect">
            <a:avLst/>
          </a:prstGeom>
        </p:spPr>
      </p:pic>
      <p:pic>
        <p:nvPicPr>
          <p:cNvPr id="22" name="Picture 21">
            <a:extLst>
              <a:ext uri="{FF2B5EF4-FFF2-40B4-BE49-F238E27FC236}">
                <a16:creationId xmlns:a16="http://schemas.microsoft.com/office/drawing/2014/main" id="{8D24210F-F746-983B-5F97-B387B6C693BC}"/>
              </a:ext>
            </a:extLst>
          </p:cNvPr>
          <p:cNvPicPr>
            <a:picLocks noChangeAspect="1"/>
          </p:cNvPicPr>
          <p:nvPr/>
        </p:nvPicPr>
        <p:blipFill>
          <a:blip r:embed="rId9"/>
          <a:stretch>
            <a:fillRect/>
          </a:stretch>
        </p:blipFill>
        <p:spPr>
          <a:xfrm>
            <a:off x="249940" y="4642468"/>
            <a:ext cx="2105906" cy="2523744"/>
          </a:xfrm>
          <a:prstGeom prst="rect">
            <a:avLst/>
          </a:prstGeom>
        </p:spPr>
      </p:pic>
      <p:pic>
        <p:nvPicPr>
          <p:cNvPr id="24" name="Picture 23">
            <a:extLst>
              <a:ext uri="{FF2B5EF4-FFF2-40B4-BE49-F238E27FC236}">
                <a16:creationId xmlns:a16="http://schemas.microsoft.com/office/drawing/2014/main" id="{171F6397-9E0B-C892-9E87-03824F4AE142}"/>
              </a:ext>
            </a:extLst>
          </p:cNvPr>
          <p:cNvPicPr>
            <a:picLocks noChangeAspect="1"/>
          </p:cNvPicPr>
          <p:nvPr/>
        </p:nvPicPr>
        <p:blipFill>
          <a:blip r:embed="rId10"/>
          <a:stretch>
            <a:fillRect/>
          </a:stretch>
        </p:blipFill>
        <p:spPr>
          <a:xfrm>
            <a:off x="2766211" y="4642468"/>
            <a:ext cx="2111477" cy="2523744"/>
          </a:xfrm>
          <a:prstGeom prst="rect">
            <a:avLst/>
          </a:prstGeom>
        </p:spPr>
      </p:pic>
      <p:pic>
        <p:nvPicPr>
          <p:cNvPr id="26" name="Picture 25">
            <a:extLst>
              <a:ext uri="{FF2B5EF4-FFF2-40B4-BE49-F238E27FC236}">
                <a16:creationId xmlns:a16="http://schemas.microsoft.com/office/drawing/2014/main" id="{89D00398-3A54-87BB-ED65-9AC719D585EC}"/>
              </a:ext>
            </a:extLst>
          </p:cNvPr>
          <p:cNvPicPr>
            <a:picLocks noChangeAspect="1"/>
          </p:cNvPicPr>
          <p:nvPr/>
        </p:nvPicPr>
        <p:blipFill>
          <a:blip r:embed="rId11"/>
          <a:stretch>
            <a:fillRect/>
          </a:stretch>
        </p:blipFill>
        <p:spPr>
          <a:xfrm>
            <a:off x="5144244" y="4642468"/>
            <a:ext cx="2117048" cy="2523744"/>
          </a:xfrm>
          <a:prstGeom prst="rect">
            <a:avLst/>
          </a:prstGeom>
        </p:spPr>
      </p:pic>
      <p:pic>
        <p:nvPicPr>
          <p:cNvPr id="27" name="Picture 26" descr="A person standing in front of a blue wall&#10;&#10;Description automatically generated">
            <a:extLst>
              <a:ext uri="{FF2B5EF4-FFF2-40B4-BE49-F238E27FC236}">
                <a16:creationId xmlns:a16="http://schemas.microsoft.com/office/drawing/2014/main" id="{70726E47-4ADF-A1E4-445F-62136514B483}"/>
              </a:ext>
            </a:extLst>
          </p:cNvPr>
          <p:cNvPicPr>
            <a:picLocks noChangeAspect="1"/>
          </p:cNvPicPr>
          <p:nvPr/>
        </p:nvPicPr>
        <p:blipFill>
          <a:blip r:embed="rId12"/>
          <a:stretch>
            <a:fillRect/>
          </a:stretch>
        </p:blipFill>
        <p:spPr>
          <a:xfrm>
            <a:off x="244749" y="7477062"/>
            <a:ext cx="2104119" cy="2523744"/>
          </a:xfrm>
          <a:prstGeom prst="rect">
            <a:avLst/>
          </a:prstGeom>
        </p:spPr>
      </p:pic>
      <p:pic>
        <p:nvPicPr>
          <p:cNvPr id="28" name="Picture 27">
            <a:extLst>
              <a:ext uri="{FF2B5EF4-FFF2-40B4-BE49-F238E27FC236}">
                <a16:creationId xmlns:a16="http://schemas.microsoft.com/office/drawing/2014/main" id="{3C798E68-EB41-2D6F-2755-3D9A5AA80D4C}"/>
              </a:ext>
            </a:extLst>
          </p:cNvPr>
          <p:cNvPicPr>
            <a:picLocks noChangeAspect="1"/>
          </p:cNvPicPr>
          <p:nvPr/>
        </p:nvPicPr>
        <p:blipFill rotWithShape="1">
          <a:blip r:embed="rId13"/>
          <a:srcRect t="555"/>
          <a:stretch/>
        </p:blipFill>
        <p:spPr>
          <a:xfrm>
            <a:off x="2761020" y="7477062"/>
            <a:ext cx="2118594" cy="2523744"/>
          </a:xfrm>
          <a:prstGeom prst="rect">
            <a:avLst/>
          </a:prstGeom>
        </p:spPr>
      </p:pic>
      <p:pic>
        <p:nvPicPr>
          <p:cNvPr id="29" name="Picture 28">
            <a:extLst>
              <a:ext uri="{FF2B5EF4-FFF2-40B4-BE49-F238E27FC236}">
                <a16:creationId xmlns:a16="http://schemas.microsoft.com/office/drawing/2014/main" id="{7F8BDC1E-B3FC-14A0-C3A9-E011A4E69CEA}"/>
              </a:ext>
            </a:extLst>
          </p:cNvPr>
          <p:cNvPicPr>
            <a:picLocks noChangeAspect="1"/>
          </p:cNvPicPr>
          <p:nvPr/>
        </p:nvPicPr>
        <p:blipFill>
          <a:blip r:embed="rId14"/>
          <a:stretch>
            <a:fillRect/>
          </a:stretch>
        </p:blipFill>
        <p:spPr>
          <a:xfrm>
            <a:off x="5139053" y="7477062"/>
            <a:ext cx="2122239" cy="2523744"/>
          </a:xfrm>
          <a:prstGeom prst="rect">
            <a:avLst/>
          </a:prstGeom>
        </p:spPr>
      </p:pic>
    </p:spTree>
    <p:extLst>
      <p:ext uri="{BB962C8B-B14F-4D97-AF65-F5344CB8AC3E}">
        <p14:creationId xmlns:p14="http://schemas.microsoft.com/office/powerpoint/2010/main" val="173488096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TotalTime>
  <Words>1709</Words>
  <Application>Microsoft Office PowerPoint</Application>
  <PresentationFormat>Custom</PresentationFormat>
  <Paragraphs>324</Paragraphs>
  <Slides>24</Slides>
  <Notes>4</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24</vt:i4>
      </vt:variant>
    </vt:vector>
  </HeadingPairs>
  <TitlesOfParts>
    <vt:vector size="47" baseType="lpstr">
      <vt:lpstr>Abadi</vt:lpstr>
      <vt:lpstr>Aharoni</vt:lpstr>
      <vt:lpstr>Aileron Thin</vt:lpstr>
      <vt:lpstr>Arial</vt:lpstr>
      <vt:lpstr>Arial Black</vt:lpstr>
      <vt:lpstr>Arial Nova</vt:lpstr>
      <vt:lpstr>Arial Nova Cond</vt:lpstr>
      <vt:lpstr>Arial,Sans-Serif</vt:lpstr>
      <vt:lpstr>Bahnschrift SemiBold</vt:lpstr>
      <vt:lpstr>Bahnschrift SemiCondensed</vt:lpstr>
      <vt:lpstr>Bebas Neue</vt:lpstr>
      <vt:lpstr>Calibri</vt:lpstr>
      <vt:lpstr>Calibri Light</vt:lpstr>
      <vt:lpstr>Freestyle Script</vt:lpstr>
      <vt:lpstr>Grotesque</vt:lpstr>
      <vt:lpstr>Haettenschweiler</vt:lpstr>
      <vt:lpstr>Inter</vt:lpstr>
      <vt:lpstr>Lato</vt:lpstr>
      <vt:lpstr>Montserrat Bold</vt:lpstr>
      <vt:lpstr>Roboto</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Angelica Sanchez Flaquer</dc:creator>
  <cp:lastModifiedBy>Solis, Danny</cp:lastModifiedBy>
  <cp:revision>2</cp:revision>
  <dcterms:created xsi:type="dcterms:W3CDTF">2023-07-12T23:59:12Z</dcterms:created>
  <dcterms:modified xsi:type="dcterms:W3CDTF">2024-01-25T20:37:15Z</dcterms:modified>
</cp:coreProperties>
</file>